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8"/>
  </p:notesMasterIdLst>
  <p:sldIdLst>
    <p:sldId id="257" r:id="rId2"/>
    <p:sldId id="258" r:id="rId3"/>
    <p:sldId id="300" r:id="rId4"/>
    <p:sldId id="261" r:id="rId5"/>
    <p:sldId id="270" r:id="rId6"/>
    <p:sldId id="271" r:id="rId7"/>
    <p:sldId id="272" r:id="rId8"/>
    <p:sldId id="273" r:id="rId9"/>
    <p:sldId id="274" r:id="rId10"/>
    <p:sldId id="275" r:id="rId11"/>
    <p:sldId id="320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4" r:id="rId20"/>
    <p:sldId id="283" r:id="rId21"/>
    <p:sldId id="285" r:id="rId22"/>
    <p:sldId id="286" r:id="rId23"/>
    <p:sldId id="321" r:id="rId24"/>
    <p:sldId id="322" r:id="rId25"/>
    <p:sldId id="323" r:id="rId26"/>
    <p:sldId id="291" r:id="rId27"/>
    <p:sldId id="292" r:id="rId28"/>
    <p:sldId id="293" r:id="rId29"/>
    <p:sldId id="298" r:id="rId30"/>
    <p:sldId id="324" r:id="rId31"/>
    <p:sldId id="325" r:id="rId32"/>
    <p:sldId id="296" r:id="rId33"/>
    <p:sldId id="297" r:id="rId34"/>
    <p:sldId id="294" r:id="rId35"/>
    <p:sldId id="295" r:id="rId36"/>
    <p:sldId id="302" r:id="rId37"/>
    <p:sldId id="301" r:id="rId38"/>
    <p:sldId id="326" r:id="rId39"/>
    <p:sldId id="327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70C0"/>
    <a:srgbClr val="8611D4"/>
    <a:srgbClr val="ED7D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475"/>
    <p:restoredTop sz="93498"/>
  </p:normalViewPr>
  <p:slideViewPr>
    <p:cSldViewPr snapToGrid="0" snapToObjects="1">
      <p:cViewPr varScale="1">
        <p:scale>
          <a:sx n="147" d="100"/>
          <a:sy n="147" d="100"/>
        </p:scale>
        <p:origin x="29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113264-B70D-BA40-AFB9-ED53677AC052}" type="datetimeFigureOut">
              <a:rPr kumimoji="1" lang="ko-KR" altLang="en-US" smtClean="0"/>
              <a:t>2019. 3. 22.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5A7AC-50CE-FC4F-B919-22F00DC461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8861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5A7AC-50CE-FC4F-B919-22F00DC46170}" type="slidenum">
              <a:rPr kumimoji="1" lang="ko-KR" altLang="en-US" smtClean="0"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7459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5A7AC-50CE-FC4F-B919-22F00DC46170}" type="slidenum">
              <a:rPr kumimoji="1" lang="ko-KR" altLang="en-US" smtClean="0"/>
              <a:t>56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9757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5A7AC-50CE-FC4F-B919-22F00DC46170}" type="slidenum">
              <a:rPr kumimoji="1" lang="ko-KR" altLang="en-US" smtClean="0"/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552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5A7AC-50CE-FC4F-B919-22F00DC46170}" type="slidenum">
              <a:rPr kumimoji="1" lang="ko-KR" altLang="en-US" smtClean="0"/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4215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5A7AC-50CE-FC4F-B919-22F00DC46170}" type="slidenum">
              <a:rPr kumimoji="1" lang="ko-KR" altLang="en-US" smtClean="0"/>
              <a:t>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1552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5A7AC-50CE-FC4F-B919-22F00DC46170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4566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5A7AC-50CE-FC4F-B919-22F00DC46170}" type="slidenum">
              <a:rPr kumimoji="1" lang="ko-KR" altLang="en-US" smtClean="0"/>
              <a:t>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01821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5A7AC-50CE-FC4F-B919-22F00DC46170}" type="slidenum">
              <a:rPr kumimoji="1" lang="ko-KR" altLang="en-US" smtClean="0"/>
              <a:t>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0962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5A7AC-50CE-FC4F-B919-22F00DC46170}" type="slidenum">
              <a:rPr kumimoji="1" lang="ko-KR" altLang="en-US" smtClean="0"/>
              <a:t>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1857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5A7AC-50CE-FC4F-B919-22F00DC46170}" type="slidenum">
              <a:rPr kumimoji="1" lang="ko-KR" altLang="en-US" smtClean="0"/>
              <a:t>55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1829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A6F09-31A1-BB45-AA6F-51DDBF1E2F2F}" type="datetimeFigureOut">
              <a:rPr kumimoji="1" lang="ko-KR" altLang="en-US" smtClean="0"/>
              <a:t>2019. 3. 22.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21675-A778-E14E-BCAE-649D5A62F63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1129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A6F09-31A1-BB45-AA6F-51DDBF1E2F2F}" type="datetimeFigureOut">
              <a:rPr kumimoji="1" lang="ko-KR" altLang="en-US" smtClean="0"/>
              <a:t>2019. 3. 22.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21675-A778-E14E-BCAE-649D5A62F63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659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A6F09-31A1-BB45-AA6F-51DDBF1E2F2F}" type="datetimeFigureOut">
              <a:rPr kumimoji="1" lang="ko-KR" altLang="en-US" smtClean="0"/>
              <a:t>2019. 3. 22.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21675-A778-E14E-BCAE-649D5A62F63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9346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A6F09-31A1-BB45-AA6F-51DDBF1E2F2F}" type="datetimeFigureOut">
              <a:rPr kumimoji="1" lang="ko-KR" altLang="en-US" smtClean="0"/>
              <a:t>2019. 3. 22.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21675-A778-E14E-BCAE-649D5A62F63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78739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A6F09-31A1-BB45-AA6F-51DDBF1E2F2F}" type="datetimeFigureOut">
              <a:rPr kumimoji="1" lang="ko-KR" altLang="en-US" smtClean="0"/>
              <a:t>2019. 3. 22.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21675-A778-E14E-BCAE-649D5A62F63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90949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A6F09-31A1-BB45-AA6F-51DDBF1E2F2F}" type="datetimeFigureOut">
              <a:rPr kumimoji="1" lang="ko-KR" altLang="en-US" smtClean="0"/>
              <a:t>2019. 3. 22.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21675-A778-E14E-BCAE-649D5A62F63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34649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A6F09-31A1-BB45-AA6F-51DDBF1E2F2F}" type="datetimeFigureOut">
              <a:rPr kumimoji="1" lang="ko-KR" altLang="en-US" smtClean="0"/>
              <a:t>2019. 3. 22.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21675-A778-E14E-BCAE-649D5A62F63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4167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A6F09-31A1-BB45-AA6F-51DDBF1E2F2F}" type="datetimeFigureOut">
              <a:rPr kumimoji="1" lang="ko-KR" altLang="en-US" smtClean="0"/>
              <a:t>2019. 3. 22.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21675-A778-E14E-BCAE-649D5A62F63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08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A6F09-31A1-BB45-AA6F-51DDBF1E2F2F}" type="datetimeFigureOut">
              <a:rPr kumimoji="1" lang="ko-KR" altLang="en-US" smtClean="0"/>
              <a:t>2019. 3. 22.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21675-A778-E14E-BCAE-649D5A62F63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1489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A6F09-31A1-BB45-AA6F-51DDBF1E2F2F}" type="datetimeFigureOut">
              <a:rPr kumimoji="1" lang="ko-KR" altLang="en-US" smtClean="0"/>
              <a:t>2019. 3. 22.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21675-A778-E14E-BCAE-649D5A62F63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6466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A6F09-31A1-BB45-AA6F-51DDBF1E2F2F}" type="datetimeFigureOut">
              <a:rPr kumimoji="1" lang="ko-KR" altLang="en-US" smtClean="0"/>
              <a:t>2019. 3. 22.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21675-A778-E14E-BCAE-649D5A62F63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5498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A6F09-31A1-BB45-AA6F-51DDBF1E2F2F}" type="datetimeFigureOut">
              <a:rPr kumimoji="1" lang="ko-KR" altLang="en-US" smtClean="0"/>
              <a:t>2019. 3. 22.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21675-A778-E14E-BCAE-649D5A62F63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54155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BF107F-97B2-0B43-8BFA-4FBFA71BDE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983335"/>
            <a:ext cx="6858000" cy="1790700"/>
          </a:xfrm>
        </p:spPr>
        <p:txBody>
          <a:bodyPr anchor="ctr">
            <a:normAutofit/>
          </a:bodyPr>
          <a:lstStyle/>
          <a:p>
            <a:r>
              <a:rPr kumimoji="1" lang="en-US" altLang="ko-KR" sz="3000" b="1" u="sng" dirty="0" err="1">
                <a:solidFill>
                  <a:schemeClr val="accent1">
                    <a:lumMod val="75000"/>
                  </a:schemeClr>
                </a:solidFill>
              </a:rPr>
              <a:t>RxSwift</a:t>
            </a:r>
            <a:endParaRPr kumimoji="1" lang="ko-KR" altLang="en-US" sz="3000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1760B54-FB35-9E46-9078-48517DFCA3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979318"/>
            <a:ext cx="6858000" cy="1241823"/>
          </a:xfrm>
        </p:spPr>
        <p:txBody>
          <a:bodyPr>
            <a:normAutofit/>
          </a:bodyPr>
          <a:lstStyle/>
          <a:p>
            <a:pPr algn="r"/>
            <a:r>
              <a:rPr kumimoji="1" lang="ko-KR" altLang="en-US" sz="1125" dirty="0" err="1">
                <a:solidFill>
                  <a:schemeClr val="bg1">
                    <a:lumMod val="50000"/>
                  </a:schemeClr>
                </a:solidFill>
              </a:rPr>
              <a:t>정영빈</a:t>
            </a:r>
            <a:r>
              <a:rPr kumimoji="1" lang="en-US" altLang="ko-KR" sz="1125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kumimoji="1" lang="en-US" altLang="ko-KR" sz="1125" dirty="0" err="1">
                <a:solidFill>
                  <a:schemeClr val="bg1">
                    <a:lumMod val="50000"/>
                  </a:schemeClr>
                </a:solidFill>
              </a:rPr>
              <a:t>YeongBin</a:t>
            </a:r>
            <a:r>
              <a:rPr kumimoji="1" lang="en-US" altLang="ko-KR" sz="1125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ko-KR" sz="1125" dirty="0" err="1">
                <a:solidFill>
                  <a:schemeClr val="bg1">
                    <a:lumMod val="50000"/>
                  </a:schemeClr>
                </a:solidFill>
              </a:rPr>
              <a:t>Jeong</a:t>
            </a:r>
            <a:r>
              <a:rPr kumimoji="1" lang="en-US" altLang="ko-KR" sz="1125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algn="r"/>
            <a:r>
              <a:rPr kumimoji="1" lang="en-US" altLang="ko-KR" sz="1125" dirty="0">
                <a:solidFill>
                  <a:schemeClr val="bg1">
                    <a:lumMod val="50000"/>
                  </a:schemeClr>
                </a:solidFill>
              </a:rPr>
              <a:t>bbangbin18@gamil.com</a:t>
            </a:r>
          </a:p>
        </p:txBody>
      </p:sp>
    </p:spTree>
    <p:extLst>
      <p:ext uri="{BB962C8B-B14F-4D97-AF65-F5344CB8AC3E}">
        <p14:creationId xmlns:p14="http://schemas.microsoft.com/office/powerpoint/2010/main" val="1635766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How to create observable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6AC85D-4E2E-774F-B0FF-20CE4A34D406}"/>
              </a:ext>
            </a:extLst>
          </p:cNvPr>
          <p:cNvSpPr txBox="1"/>
          <p:nvPr/>
        </p:nvSpPr>
        <p:spPr>
          <a:xfrm>
            <a:off x="155275" y="1043796"/>
            <a:ext cx="2751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from &lt;-&gt; of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910584-C63E-2B40-8C49-23A64269E193}"/>
              </a:ext>
            </a:extLst>
          </p:cNvPr>
          <p:cNvSpPr txBox="1"/>
          <p:nvPr/>
        </p:nvSpPr>
        <p:spPr>
          <a:xfrm>
            <a:off x="285689" y="1604513"/>
            <a:ext cx="5545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From : </a:t>
            </a:r>
            <a:r>
              <a:rPr kumimoji="1" lang="ko-KR" altLang="en-US" dirty="0"/>
              <a:t>다른 객체 및 데이터 유형을 </a:t>
            </a:r>
            <a:r>
              <a:rPr kumimoji="1" lang="en-US" altLang="ko-KR" dirty="0"/>
              <a:t>Observable</a:t>
            </a:r>
            <a:r>
              <a:rPr kumimoji="1" lang="ko-KR" altLang="en-US" dirty="0"/>
              <a:t>로</a:t>
            </a:r>
            <a:r>
              <a:rPr kumimoji="1" lang="en-US" altLang="ko-KR" dirty="0"/>
              <a:t> </a:t>
            </a:r>
            <a:r>
              <a:rPr kumimoji="1" lang="ko-KR" altLang="en-US" dirty="0"/>
              <a:t>변환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6B94BE-8EF8-C94E-A44C-C8D6588D5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01" y="1973845"/>
            <a:ext cx="5549900" cy="330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68EE8CD-8239-9641-95E7-0A491A3FF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17" y="2495430"/>
            <a:ext cx="6106142" cy="29584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881A47-76CE-7C4C-BB44-1381865426ED}"/>
              </a:ext>
            </a:extLst>
          </p:cNvPr>
          <p:cNvSpPr txBox="1"/>
          <p:nvPr/>
        </p:nvSpPr>
        <p:spPr>
          <a:xfrm>
            <a:off x="285689" y="5652251"/>
            <a:ext cx="5545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원래의 데이터에서 요소 하나하나를 개별적으로 </a:t>
            </a:r>
            <a:r>
              <a:rPr kumimoji="1" lang="en-US" altLang="ko-KR" dirty="0"/>
              <a:t>Observable</a:t>
            </a:r>
            <a:r>
              <a:rPr kumimoji="1" lang="ko-KR" altLang="en-US" dirty="0"/>
              <a:t>로 반환</a:t>
            </a:r>
          </a:p>
        </p:txBody>
      </p:sp>
    </p:spTree>
    <p:extLst>
      <p:ext uri="{BB962C8B-B14F-4D97-AF65-F5344CB8AC3E}">
        <p14:creationId xmlns:p14="http://schemas.microsoft.com/office/powerpoint/2010/main" val="1609029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How to create observable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6AC85D-4E2E-774F-B0FF-20CE4A34D406}"/>
              </a:ext>
            </a:extLst>
          </p:cNvPr>
          <p:cNvSpPr txBox="1"/>
          <p:nvPr/>
        </p:nvSpPr>
        <p:spPr>
          <a:xfrm>
            <a:off x="155275" y="1043796"/>
            <a:ext cx="2751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from &lt;-&gt; of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910584-C63E-2B40-8C49-23A64269E193}"/>
              </a:ext>
            </a:extLst>
          </p:cNvPr>
          <p:cNvSpPr txBox="1"/>
          <p:nvPr/>
        </p:nvSpPr>
        <p:spPr>
          <a:xfrm>
            <a:off x="285689" y="1604513"/>
            <a:ext cx="5545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Of : </a:t>
            </a:r>
            <a:r>
              <a:rPr kumimoji="1" lang="ko-KR" altLang="en-US" dirty="0"/>
              <a:t>하나 또는 그 이상의 객체를 받음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50CCA52-9F89-414B-BCB8-EE10CB7D9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73" y="2079731"/>
            <a:ext cx="5346700" cy="50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0AA470-E995-2E4A-99BC-C24961DC4288}"/>
              </a:ext>
            </a:extLst>
          </p:cNvPr>
          <p:cNvSpPr txBox="1"/>
          <p:nvPr/>
        </p:nvSpPr>
        <p:spPr>
          <a:xfrm>
            <a:off x="285689" y="3034738"/>
            <a:ext cx="8186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From</a:t>
            </a:r>
            <a:r>
              <a:rPr kumimoji="1" lang="ko-KR" altLang="en-US" dirty="0"/>
              <a:t>과는 다르게 요소를 가진 객체의 경우 그 요소를 하나의 </a:t>
            </a:r>
            <a:r>
              <a:rPr kumimoji="1" lang="en-US" altLang="ko-KR" dirty="0"/>
              <a:t>Observable</a:t>
            </a:r>
            <a:r>
              <a:rPr kumimoji="1" lang="ko-KR" altLang="en-US" dirty="0"/>
              <a:t>로 배출하지 않고 객체 그 자체를 하나의 </a:t>
            </a:r>
            <a:r>
              <a:rPr kumimoji="1" lang="en-US" altLang="ko-KR" dirty="0"/>
              <a:t>Observable</a:t>
            </a:r>
            <a:r>
              <a:rPr kumimoji="1" lang="ko-KR" altLang="en-US" dirty="0"/>
              <a:t>로 배출</a:t>
            </a:r>
          </a:p>
        </p:txBody>
      </p:sp>
    </p:spTree>
    <p:extLst>
      <p:ext uri="{BB962C8B-B14F-4D97-AF65-F5344CB8AC3E}">
        <p14:creationId xmlns:p14="http://schemas.microsoft.com/office/powerpoint/2010/main" val="1302390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How to subscribe observable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1F1054-8311-1C4A-BD1F-61F0A3B13A86}"/>
              </a:ext>
            </a:extLst>
          </p:cNvPr>
          <p:cNvSpPr txBox="1"/>
          <p:nvPr/>
        </p:nvSpPr>
        <p:spPr>
          <a:xfrm>
            <a:off x="985687" y="1126393"/>
            <a:ext cx="4330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Subscribe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이용하여 </a:t>
            </a:r>
            <a:r>
              <a:rPr kumimoji="1" lang="ko-KR" altLang="en-US" dirty="0" err="1"/>
              <a:t>구독할수있다</a:t>
            </a:r>
            <a:endParaRPr kumimoji="1"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890A5B8-A6CF-7948-874D-DEF94AD25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796" y="1620328"/>
            <a:ext cx="4673548" cy="475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04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How to subscribe observable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B71721D-72FF-EC47-96FB-D258A045F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32" y="1276241"/>
            <a:ext cx="4659522" cy="348554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01EA773-7840-A449-B80C-D351446FEFF7}"/>
              </a:ext>
            </a:extLst>
          </p:cNvPr>
          <p:cNvSpPr/>
          <p:nvPr/>
        </p:nvSpPr>
        <p:spPr>
          <a:xfrm>
            <a:off x="698740" y="2889849"/>
            <a:ext cx="4192437" cy="12680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CD0738-66BC-DD46-BFF6-D9F9EB9B014A}"/>
              </a:ext>
            </a:extLst>
          </p:cNvPr>
          <p:cNvSpPr txBox="1"/>
          <p:nvPr/>
        </p:nvSpPr>
        <p:spPr>
          <a:xfrm>
            <a:off x="449531" y="4974665"/>
            <a:ext cx="4769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Subscribe </a:t>
            </a:r>
            <a:r>
              <a:rPr kumimoji="1" lang="ko-KR" altLang="en-US" dirty="0"/>
              <a:t>는 인자로 </a:t>
            </a:r>
            <a:endParaRPr kumimoji="1" lang="en-US" altLang="ko-KR" dirty="0"/>
          </a:p>
          <a:p>
            <a:r>
              <a:rPr kumimoji="1" lang="en-US" altLang="ko-KR" dirty="0" err="1"/>
              <a:t>onNext</a:t>
            </a:r>
            <a:r>
              <a:rPr kumimoji="1" lang="en-US" altLang="ko-KR" dirty="0"/>
              <a:t> </a:t>
            </a:r>
            <a:r>
              <a:rPr kumimoji="1" lang="ko-KR" altLang="en-US" dirty="0"/>
              <a:t>함수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onError</a:t>
            </a:r>
            <a:r>
              <a:rPr kumimoji="1" lang="ko-KR" altLang="en-US" dirty="0"/>
              <a:t> 함수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onCompleted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onDisposed</a:t>
            </a:r>
            <a:r>
              <a:rPr kumimoji="1" lang="ko-KR" altLang="en-US" dirty="0"/>
              <a:t> 함수를 받는다</a:t>
            </a:r>
          </a:p>
        </p:txBody>
      </p:sp>
    </p:spTree>
    <p:extLst>
      <p:ext uri="{BB962C8B-B14F-4D97-AF65-F5344CB8AC3E}">
        <p14:creationId xmlns:p14="http://schemas.microsoft.com/office/powerpoint/2010/main" val="2774406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How to subscribe observable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5AE50A-A9DE-C04E-9953-FF99D17CB9DF}"/>
              </a:ext>
            </a:extLst>
          </p:cNvPr>
          <p:cNvSpPr txBox="1"/>
          <p:nvPr/>
        </p:nvSpPr>
        <p:spPr>
          <a:xfrm>
            <a:off x="370935" y="1293962"/>
            <a:ext cx="7694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Subscribe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호출할 때 인자로 주는 함수를 </a:t>
            </a:r>
            <a:r>
              <a:rPr kumimoji="1" lang="ko-KR" altLang="en-US" dirty="0" err="1"/>
              <a:t>클로저</a:t>
            </a:r>
            <a:r>
              <a:rPr kumimoji="1" lang="ko-KR" altLang="en-US" dirty="0"/>
              <a:t> 함수로 작성 할 수 있다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ED4A1D-1DBF-884D-A5A8-5186B790D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8" y="1885111"/>
            <a:ext cx="67691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673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Disposing and terminating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3C414A-84AC-5948-A6CD-53A45D3713D7}"/>
              </a:ext>
            </a:extLst>
          </p:cNvPr>
          <p:cNvSpPr txBox="1"/>
          <p:nvPr/>
        </p:nvSpPr>
        <p:spPr>
          <a:xfrm>
            <a:off x="577969" y="1035170"/>
            <a:ext cx="8004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Observable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Completed , Error </a:t>
            </a:r>
            <a:r>
              <a:rPr kumimoji="1" lang="ko-KR" altLang="en-US" dirty="0"/>
              <a:t>이벤트 발생 전까지 계속 이벤트 배출을 계속하기 때문에 구독을 취소하는 기능이 필요함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958921-19FC-5848-824C-16D910E9721B}"/>
              </a:ext>
            </a:extLst>
          </p:cNvPr>
          <p:cNvSpPr txBox="1"/>
          <p:nvPr/>
        </p:nvSpPr>
        <p:spPr>
          <a:xfrm>
            <a:off x="681487" y="1897811"/>
            <a:ext cx="503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dispose()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사용하여 구독 취소 가능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CD7D3D7-A921-9745-8B11-84D31669A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89" y="2601360"/>
            <a:ext cx="6286500" cy="1244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38BB6F9-96D3-FA40-A8BD-CF152EAD2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89" y="4235074"/>
            <a:ext cx="5701043" cy="16953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E15F53-7E8F-644E-B600-2E58EC255C7A}"/>
              </a:ext>
            </a:extLst>
          </p:cNvPr>
          <p:cNvSpPr txBox="1"/>
          <p:nvPr/>
        </p:nvSpPr>
        <p:spPr>
          <a:xfrm>
            <a:off x="380070" y="6065054"/>
            <a:ext cx="5512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두가지 방법을 사용하여 </a:t>
            </a:r>
            <a:r>
              <a:rPr kumimoji="1" lang="en-US" altLang="ko-KR" dirty="0"/>
              <a:t>dispose </a:t>
            </a:r>
            <a:r>
              <a:rPr kumimoji="1" lang="ko-KR" altLang="en-US" dirty="0"/>
              <a:t>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2926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Subject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DC78AB-EC15-E248-9C63-B1AD35C748F3}"/>
              </a:ext>
            </a:extLst>
          </p:cNvPr>
          <p:cNvSpPr txBox="1"/>
          <p:nvPr/>
        </p:nvSpPr>
        <p:spPr>
          <a:xfrm>
            <a:off x="422694" y="974785"/>
            <a:ext cx="7875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Subject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Observable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Observer </a:t>
            </a:r>
            <a:r>
              <a:rPr kumimoji="1" lang="ko-KR" altLang="en-US" dirty="0"/>
              <a:t>둘다 될 수 있다</a:t>
            </a:r>
            <a:endParaRPr kumimoji="1" lang="en-US" altLang="ko-KR" dirty="0"/>
          </a:p>
          <a:p>
            <a:r>
              <a:rPr kumimoji="1" lang="en-US" altLang="ko-KR" dirty="0"/>
              <a:t>Subject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Observable</a:t>
            </a:r>
            <a:r>
              <a:rPr kumimoji="1" lang="ko-KR" altLang="en-US" dirty="0"/>
              <a:t>을 구독하고 다시 재 배출 하면서 </a:t>
            </a:r>
            <a:r>
              <a:rPr kumimoji="1" lang="en-US" altLang="ko-KR" dirty="0"/>
              <a:t>Observable</a:t>
            </a:r>
            <a:r>
              <a:rPr kumimoji="1" lang="ko-KR" altLang="en-US" dirty="0"/>
              <a:t> 역할을 수행 할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0ABE7D-B718-D842-AEAF-16CE94F38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94" y="2337008"/>
            <a:ext cx="5473700" cy="332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16BB99-74B1-AD49-96B9-8DECEA7A6D99}"/>
              </a:ext>
            </a:extLst>
          </p:cNvPr>
          <p:cNvSpPr txBox="1"/>
          <p:nvPr/>
        </p:nvSpPr>
        <p:spPr>
          <a:xfrm>
            <a:off x="556403" y="6100133"/>
            <a:ext cx="3804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onNext</a:t>
            </a:r>
            <a:r>
              <a:rPr kumimoji="1" lang="en-US" altLang="ko-KR" dirty="0"/>
              <a:t> </a:t>
            </a:r>
            <a:r>
              <a:rPr kumimoji="1" lang="ko-KR" altLang="en-US" dirty="0"/>
              <a:t>로 값을 추가 </a:t>
            </a:r>
            <a:r>
              <a:rPr kumimoji="1" lang="ko-KR" altLang="en-US" dirty="0" err="1"/>
              <a:t>할수</a:t>
            </a:r>
            <a:r>
              <a:rPr kumimoji="1" lang="ko-KR" altLang="en-US" dirty="0"/>
              <a:t> 있음</a:t>
            </a:r>
          </a:p>
        </p:txBody>
      </p:sp>
    </p:spTree>
    <p:extLst>
      <p:ext uri="{BB962C8B-B14F-4D97-AF65-F5344CB8AC3E}">
        <p14:creationId xmlns:p14="http://schemas.microsoft.com/office/powerpoint/2010/main" val="536137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Subject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7E054C-142C-1440-AB49-A7286662D47F}"/>
              </a:ext>
            </a:extLst>
          </p:cNvPr>
          <p:cNvSpPr txBox="1"/>
          <p:nvPr/>
        </p:nvSpPr>
        <p:spPr>
          <a:xfrm>
            <a:off x="285689" y="1621767"/>
            <a:ext cx="7702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PublishSubject</a:t>
            </a:r>
            <a:r>
              <a:rPr kumimoji="1" lang="en-US" altLang="ko-KR" dirty="0"/>
              <a:t> : Starts empty and only emits new elements to subscriber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BDF2A2-F772-EC47-B6B9-543B14A9093F}"/>
              </a:ext>
            </a:extLst>
          </p:cNvPr>
          <p:cNvSpPr txBox="1"/>
          <p:nvPr/>
        </p:nvSpPr>
        <p:spPr>
          <a:xfrm>
            <a:off x="285689" y="2209867"/>
            <a:ext cx="7702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BehaviorSubject</a:t>
            </a:r>
            <a:r>
              <a:rPr kumimoji="1" lang="en-US" altLang="ko-KR" dirty="0"/>
              <a:t> : Starts with initial value and replays it or the latest element to new subscribers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E0E7E-63AA-0948-B25E-56B03DB0281E}"/>
              </a:ext>
            </a:extLst>
          </p:cNvPr>
          <p:cNvSpPr txBox="1"/>
          <p:nvPr/>
        </p:nvSpPr>
        <p:spPr>
          <a:xfrm>
            <a:off x="285689" y="3074966"/>
            <a:ext cx="7702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ReplaySubject</a:t>
            </a:r>
            <a:r>
              <a:rPr kumimoji="1" lang="en-US" altLang="ko-KR" dirty="0"/>
              <a:t> :Initialized with a buffer size and will maintain a buffer of elements up to that size and replay it to new subscribers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9442CE-76D9-B04B-9745-5C7ADE89D40A}"/>
              </a:ext>
            </a:extLst>
          </p:cNvPr>
          <p:cNvSpPr txBox="1"/>
          <p:nvPr/>
        </p:nvSpPr>
        <p:spPr>
          <a:xfrm>
            <a:off x="285689" y="3997139"/>
            <a:ext cx="7702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Variable : Wraps a </a:t>
            </a:r>
            <a:r>
              <a:rPr kumimoji="1" lang="en-US" altLang="ko-KR" dirty="0" err="1"/>
              <a:t>BehaviorSubject</a:t>
            </a:r>
            <a:r>
              <a:rPr kumimoji="1" lang="en-US" altLang="ko-KR" dirty="0"/>
              <a:t>, preserves its current value as state, and </a:t>
            </a:r>
            <a:r>
              <a:rPr kumimoji="1" lang="en-US" altLang="ko-KR" dirty="0" err="1"/>
              <a:t>relpays</a:t>
            </a:r>
            <a:r>
              <a:rPr kumimoji="1" lang="en-US" altLang="ko-KR" dirty="0"/>
              <a:t> only the latest/initial value to new subscribers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9EBF5C-C31D-ED4F-B6AC-0A75FD2A0EDB}"/>
              </a:ext>
            </a:extLst>
          </p:cNvPr>
          <p:cNvSpPr txBox="1"/>
          <p:nvPr/>
        </p:nvSpPr>
        <p:spPr>
          <a:xfrm>
            <a:off x="500333" y="3812473"/>
            <a:ext cx="1509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R" b="1" dirty="0">
                <a:solidFill>
                  <a:srgbClr val="FF0000"/>
                </a:solidFill>
              </a:rPr>
              <a:t>DEPRECATED</a:t>
            </a:r>
            <a:endParaRPr lang="en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613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Subject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5F794B-8872-584E-9A0A-EFB88E0670F8}"/>
              </a:ext>
            </a:extLst>
          </p:cNvPr>
          <p:cNvSpPr txBox="1"/>
          <p:nvPr/>
        </p:nvSpPr>
        <p:spPr>
          <a:xfrm>
            <a:off x="458217" y="1026544"/>
            <a:ext cx="7702371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PublishSubject</a:t>
            </a:r>
            <a:r>
              <a:rPr kumimoji="1" lang="en-US" altLang="ko-KR" dirty="0"/>
              <a:t> : Starts empty and only emits new elements to subscriber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CE712C-0AA7-A140-B7C5-3A2DC5EA7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18" y="1609529"/>
            <a:ext cx="5847692" cy="38761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4719CD-8619-7843-9A9E-C8647E54B5F7}"/>
              </a:ext>
            </a:extLst>
          </p:cNvPr>
          <p:cNvSpPr txBox="1"/>
          <p:nvPr/>
        </p:nvSpPr>
        <p:spPr>
          <a:xfrm>
            <a:off x="458217" y="5831457"/>
            <a:ext cx="7547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err="1">
                <a:solidFill>
                  <a:srgbClr val="8611D4"/>
                </a:solidFill>
              </a:rPr>
              <a:t>PublishSubject</a:t>
            </a:r>
            <a:r>
              <a:rPr kumimoji="1" lang="ko-KR" altLang="en-US" dirty="0"/>
              <a:t>는 구독 이후에 배출한 항목들만 </a:t>
            </a:r>
            <a:r>
              <a:rPr kumimoji="1" lang="en-US" altLang="ko-KR" dirty="0"/>
              <a:t>Observer</a:t>
            </a:r>
            <a:r>
              <a:rPr kumimoji="1" lang="ko-KR" altLang="en-US" dirty="0"/>
              <a:t>에게 배출한다</a:t>
            </a:r>
          </a:p>
        </p:txBody>
      </p:sp>
    </p:spTree>
    <p:extLst>
      <p:ext uri="{BB962C8B-B14F-4D97-AF65-F5344CB8AC3E}">
        <p14:creationId xmlns:p14="http://schemas.microsoft.com/office/powerpoint/2010/main" val="2108061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Subject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5F794B-8872-584E-9A0A-EFB88E0670F8}"/>
              </a:ext>
            </a:extLst>
          </p:cNvPr>
          <p:cNvSpPr txBox="1"/>
          <p:nvPr/>
        </p:nvSpPr>
        <p:spPr>
          <a:xfrm>
            <a:off x="458217" y="1026544"/>
            <a:ext cx="7702371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PublishSubject</a:t>
            </a:r>
            <a:r>
              <a:rPr kumimoji="1" lang="en-US" altLang="ko-KR" dirty="0"/>
              <a:t> : Starts empty and only emits new elements to subscriber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7B4E6CF-402F-714E-9322-F74651C48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62" y="1609529"/>
            <a:ext cx="6271404" cy="3893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1955E3-2F03-C24E-9F4D-96E0181BC280}"/>
              </a:ext>
            </a:extLst>
          </p:cNvPr>
          <p:cNvSpPr txBox="1"/>
          <p:nvPr/>
        </p:nvSpPr>
        <p:spPr>
          <a:xfrm>
            <a:off x="285689" y="5753819"/>
            <a:ext cx="6486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만약</a:t>
            </a:r>
            <a:r>
              <a:rPr kumimoji="1" lang="en-US" altLang="ko-KR" dirty="0"/>
              <a:t>,</a:t>
            </a:r>
            <a:r>
              <a:rPr kumimoji="1" lang="ko-KR" altLang="en-US" dirty="0"/>
              <a:t> 소스 </a:t>
            </a:r>
            <a:r>
              <a:rPr kumimoji="1" lang="en-US" altLang="ko-KR" dirty="0"/>
              <a:t>Observable</a:t>
            </a:r>
            <a:r>
              <a:rPr kumimoji="1" lang="ko-KR" altLang="en-US" dirty="0"/>
              <a:t>이 오류 때문에 종료되면 오류를 그대로 전달한다</a:t>
            </a:r>
          </a:p>
        </p:txBody>
      </p:sp>
    </p:spTree>
    <p:extLst>
      <p:ext uri="{BB962C8B-B14F-4D97-AF65-F5344CB8AC3E}">
        <p14:creationId xmlns:p14="http://schemas.microsoft.com/office/powerpoint/2010/main" val="684321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519620" y="446854"/>
            <a:ext cx="4320600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06EAC-C01D-5F41-B995-C650D84F36CC}"/>
              </a:ext>
            </a:extLst>
          </p:cNvPr>
          <p:cNvSpPr txBox="1"/>
          <p:nvPr/>
        </p:nvSpPr>
        <p:spPr>
          <a:xfrm>
            <a:off x="1203358" y="3068361"/>
            <a:ext cx="1953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 err="1">
                <a:solidFill>
                  <a:srgbClr val="0270C0"/>
                </a:solidFill>
              </a:rPr>
              <a:t>RxSwift</a:t>
            </a:r>
            <a:endParaRPr kumimoji="1" lang="ko-KR" altLang="en-US" sz="3200" dirty="0">
              <a:solidFill>
                <a:srgbClr val="0270C0"/>
              </a:solidFill>
            </a:endParaRPr>
          </a:p>
        </p:txBody>
      </p:sp>
      <p:cxnSp>
        <p:nvCxnSpPr>
          <p:cNvPr id="11" name="직선 연결선 4">
            <a:extLst>
              <a:ext uri="{FF2B5EF4-FFF2-40B4-BE49-F238E27FC236}">
                <a16:creationId xmlns:a16="http://schemas.microsoft.com/office/drawing/2014/main" id="{F3909F35-55B2-C443-9B94-B58612BBC0BE}"/>
              </a:ext>
            </a:extLst>
          </p:cNvPr>
          <p:cNvCxnSpPr>
            <a:cxnSpLocks/>
          </p:cNvCxnSpPr>
          <p:nvPr/>
        </p:nvCxnSpPr>
        <p:spPr>
          <a:xfrm>
            <a:off x="4555053" y="1945865"/>
            <a:ext cx="0" cy="304391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9CF45D3C-C97D-D440-B692-0A8FF19038BE}"/>
              </a:ext>
            </a:extLst>
          </p:cNvPr>
          <p:cNvSpPr txBox="1">
            <a:spLocks/>
          </p:cNvSpPr>
          <p:nvPr/>
        </p:nvSpPr>
        <p:spPr>
          <a:xfrm>
            <a:off x="4970229" y="2632277"/>
            <a:ext cx="2970413" cy="256354"/>
          </a:xfrm>
          <a:prstGeom prst="rect">
            <a:avLst/>
          </a:prstGeom>
        </p:spPr>
        <p:txBody>
          <a:bodyPr vert="horz" lIns="68580" tIns="34291" rIns="68580" bIns="34291" rtlCol="0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FFC000"/>
              </a:buClr>
              <a:defRPr lang="ko-KR" altLang="en-US"/>
            </a:pPr>
            <a:r>
              <a:rPr lang="en-US" altLang="ko-KR" sz="1351" b="1" dirty="0">
                <a:solidFill>
                  <a:srgbClr val="FFC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2.</a:t>
            </a:r>
            <a:r>
              <a:rPr lang="en-US" altLang="ko-KR" sz="135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Observable &amp; Subject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6C4D63C-A81E-534E-981C-7AF2B08FD6AC}"/>
              </a:ext>
            </a:extLst>
          </p:cNvPr>
          <p:cNvSpPr txBox="1">
            <a:spLocks/>
          </p:cNvSpPr>
          <p:nvPr/>
        </p:nvSpPr>
        <p:spPr>
          <a:xfrm>
            <a:off x="4970229" y="2999966"/>
            <a:ext cx="2970413" cy="256354"/>
          </a:xfrm>
          <a:prstGeom prst="rect">
            <a:avLst/>
          </a:prstGeom>
        </p:spPr>
        <p:txBody>
          <a:bodyPr vert="horz" lIns="68580" tIns="34291" rIns="68580" bIns="34291" rtlCol="0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FFC000"/>
              </a:buClr>
              <a:defRPr lang="ko-KR" altLang="en-US"/>
            </a:pPr>
            <a:r>
              <a:rPr lang="en-US" altLang="ko-KR" sz="1351" b="1" dirty="0">
                <a:solidFill>
                  <a:srgbClr val="FFC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3.</a:t>
            </a:r>
            <a:r>
              <a:rPr lang="en-US" altLang="ko-KR" sz="135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Operators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F484F7B-97BD-0043-8A92-A90E5AF3CC5E}"/>
              </a:ext>
            </a:extLst>
          </p:cNvPr>
          <p:cNvSpPr txBox="1">
            <a:spLocks/>
          </p:cNvSpPr>
          <p:nvPr/>
        </p:nvSpPr>
        <p:spPr>
          <a:xfrm>
            <a:off x="4970229" y="3396782"/>
            <a:ext cx="2970413" cy="256354"/>
          </a:xfrm>
          <a:prstGeom prst="rect">
            <a:avLst/>
          </a:prstGeom>
        </p:spPr>
        <p:txBody>
          <a:bodyPr vert="horz" lIns="68580" tIns="34291" rIns="68580" bIns="34291" rtlCol="0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FFC000"/>
              </a:buClr>
              <a:defRPr lang="ko-KR" altLang="en-US"/>
            </a:pPr>
            <a:r>
              <a:rPr lang="en-US" altLang="ko-KR" sz="1351" b="1" dirty="0">
                <a:solidFill>
                  <a:srgbClr val="FFC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4.</a:t>
            </a:r>
            <a:r>
              <a:rPr lang="en-US" altLang="ko-KR" sz="135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en-US" altLang="ko-KR" sz="1351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RxCocoa</a:t>
            </a:r>
            <a:endParaRPr lang="en-US" altLang="ko-KR" sz="1351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42D59457-88F6-274D-ABE5-55ED1FAB02C0}"/>
              </a:ext>
            </a:extLst>
          </p:cNvPr>
          <p:cNvSpPr txBox="1">
            <a:spLocks/>
          </p:cNvSpPr>
          <p:nvPr/>
        </p:nvSpPr>
        <p:spPr>
          <a:xfrm>
            <a:off x="4970229" y="2264588"/>
            <a:ext cx="2970413" cy="256354"/>
          </a:xfrm>
          <a:prstGeom prst="rect">
            <a:avLst/>
          </a:prstGeom>
        </p:spPr>
        <p:txBody>
          <a:bodyPr vert="horz" lIns="68580" tIns="34291" rIns="68580" bIns="34291" rtlCol="0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FFC000"/>
              </a:buClr>
              <a:defRPr lang="ko-KR" altLang="en-US"/>
            </a:pPr>
            <a:r>
              <a:rPr lang="en-US" altLang="ko-KR" sz="1351" b="1" dirty="0">
                <a:solidFill>
                  <a:srgbClr val="FFC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1.</a:t>
            </a:r>
            <a:r>
              <a:rPr lang="en-US" altLang="ko-KR" sz="135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Hello </a:t>
            </a:r>
            <a:r>
              <a:rPr lang="en-US" altLang="ko-KR" sz="1351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RxSwift</a:t>
            </a:r>
            <a:endParaRPr lang="en-US" altLang="ko-KR" sz="1351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C78A1F54-FB94-B448-91CA-B0702260476A}"/>
              </a:ext>
            </a:extLst>
          </p:cNvPr>
          <p:cNvSpPr txBox="1">
            <a:spLocks/>
          </p:cNvSpPr>
          <p:nvPr/>
        </p:nvSpPr>
        <p:spPr>
          <a:xfrm>
            <a:off x="4970229" y="3841193"/>
            <a:ext cx="2970413" cy="256354"/>
          </a:xfrm>
          <a:prstGeom prst="rect">
            <a:avLst/>
          </a:prstGeom>
        </p:spPr>
        <p:txBody>
          <a:bodyPr vert="horz" lIns="68580" tIns="34291" rIns="68580" bIns="34291" rtlCol="0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FFC000"/>
              </a:buClr>
              <a:defRPr lang="ko-KR" altLang="en-US"/>
            </a:pPr>
            <a:r>
              <a:rPr lang="en-US" altLang="ko-KR" sz="1351" b="1" dirty="0">
                <a:solidFill>
                  <a:srgbClr val="FFC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5.</a:t>
            </a:r>
            <a:r>
              <a:rPr lang="en-US" altLang="ko-KR" sz="135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Schedulers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4BB18FF-7CD4-CD4F-9B93-137FFD5E83ED}"/>
              </a:ext>
            </a:extLst>
          </p:cNvPr>
          <p:cNvSpPr txBox="1">
            <a:spLocks/>
          </p:cNvSpPr>
          <p:nvPr/>
        </p:nvSpPr>
        <p:spPr>
          <a:xfrm>
            <a:off x="4970229" y="4285604"/>
            <a:ext cx="2970413" cy="256354"/>
          </a:xfrm>
          <a:prstGeom prst="rect">
            <a:avLst/>
          </a:prstGeom>
        </p:spPr>
        <p:txBody>
          <a:bodyPr vert="horz" lIns="68580" tIns="34291" rIns="68580" bIns="34291" rtlCol="0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FFC000"/>
              </a:buClr>
              <a:defRPr lang="ko-KR" altLang="en-US"/>
            </a:pPr>
            <a:r>
              <a:rPr lang="en-US" altLang="ko-KR" sz="1351" b="1" dirty="0">
                <a:solidFill>
                  <a:srgbClr val="FFC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6.</a:t>
            </a:r>
            <a:r>
              <a:rPr lang="en-US" altLang="ko-KR" sz="135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MVVM</a:t>
            </a:r>
          </a:p>
        </p:txBody>
      </p:sp>
    </p:spTree>
    <p:extLst>
      <p:ext uri="{BB962C8B-B14F-4D97-AF65-F5344CB8AC3E}">
        <p14:creationId xmlns:p14="http://schemas.microsoft.com/office/powerpoint/2010/main" val="1027700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Subject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75CDDD-E5F5-EE47-B097-CEF10AA21374}"/>
              </a:ext>
            </a:extLst>
          </p:cNvPr>
          <p:cNvSpPr txBox="1"/>
          <p:nvPr/>
        </p:nvSpPr>
        <p:spPr>
          <a:xfrm>
            <a:off x="363327" y="1071181"/>
            <a:ext cx="7702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BehaviorSubject</a:t>
            </a:r>
            <a:r>
              <a:rPr kumimoji="1" lang="en-US" altLang="ko-KR" dirty="0"/>
              <a:t> : Starts with initial value and replays it or the latest element to new subscribers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E6E8161-3BF0-AB47-8A76-4F8736F87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89" y="1717512"/>
            <a:ext cx="5201728" cy="35576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5D7102-44DD-494E-832C-F658C73F1120}"/>
              </a:ext>
            </a:extLst>
          </p:cNvPr>
          <p:cNvSpPr txBox="1"/>
          <p:nvPr/>
        </p:nvSpPr>
        <p:spPr>
          <a:xfrm>
            <a:off x="363327" y="5788325"/>
            <a:ext cx="6391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BehaviorSubject</a:t>
            </a:r>
            <a:r>
              <a:rPr kumimoji="1" lang="ko-KR" altLang="en-US" dirty="0"/>
              <a:t>는 구독 이전 가장 최근에 배출된 항목 또는 초기값을 </a:t>
            </a:r>
            <a:r>
              <a:rPr kumimoji="1" lang="en-US" altLang="ko-KR" dirty="0"/>
              <a:t>Observer</a:t>
            </a:r>
            <a:r>
              <a:rPr kumimoji="1" lang="ko-KR" altLang="en-US" dirty="0"/>
              <a:t>에게 배출한다</a:t>
            </a:r>
          </a:p>
        </p:txBody>
      </p:sp>
    </p:spTree>
    <p:extLst>
      <p:ext uri="{BB962C8B-B14F-4D97-AF65-F5344CB8AC3E}">
        <p14:creationId xmlns:p14="http://schemas.microsoft.com/office/powerpoint/2010/main" val="306887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Subject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75CDDD-E5F5-EE47-B097-CEF10AA21374}"/>
              </a:ext>
            </a:extLst>
          </p:cNvPr>
          <p:cNvSpPr txBox="1"/>
          <p:nvPr/>
        </p:nvSpPr>
        <p:spPr>
          <a:xfrm>
            <a:off x="363327" y="1071181"/>
            <a:ext cx="7702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BehaviorSubject</a:t>
            </a:r>
            <a:r>
              <a:rPr kumimoji="1" lang="en-US" altLang="ko-KR" dirty="0"/>
              <a:t> : Starts with initial value and replays it or the latest element to new subscribers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5D7102-44DD-494E-832C-F658C73F1120}"/>
              </a:ext>
            </a:extLst>
          </p:cNvPr>
          <p:cNvSpPr txBox="1"/>
          <p:nvPr/>
        </p:nvSpPr>
        <p:spPr>
          <a:xfrm>
            <a:off x="363327" y="5788325"/>
            <a:ext cx="63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PublishSubject</a:t>
            </a:r>
            <a:r>
              <a:rPr kumimoji="1" lang="ko-KR" altLang="en-US" dirty="0"/>
              <a:t>와 같이 오류만 그대로 전달한다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D243BC-D35D-194A-98B2-13629FAE2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28" y="1717512"/>
            <a:ext cx="5925330" cy="379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33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Subject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4E173E5-CFB5-A748-A6F9-131E6B3FA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89" y="1824226"/>
            <a:ext cx="5339751" cy="36978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50EF14-B2C9-7744-B874-8FAFB0FF9399}"/>
              </a:ext>
            </a:extLst>
          </p:cNvPr>
          <p:cNvSpPr txBox="1"/>
          <p:nvPr/>
        </p:nvSpPr>
        <p:spPr>
          <a:xfrm>
            <a:off x="156293" y="1068717"/>
            <a:ext cx="7702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ReplaySubject</a:t>
            </a:r>
            <a:r>
              <a:rPr kumimoji="1" lang="en-US" altLang="ko-KR" dirty="0"/>
              <a:t> :Initialized with a buffer size and will maintain a buffer of elements up to that size and replay it to new subscribers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283277-89A4-2D4C-BDA7-325C30F5821E}"/>
              </a:ext>
            </a:extLst>
          </p:cNvPr>
          <p:cNvSpPr txBox="1"/>
          <p:nvPr/>
        </p:nvSpPr>
        <p:spPr>
          <a:xfrm>
            <a:off x="285689" y="5702994"/>
            <a:ext cx="59694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구독 시점과 관계 없이 모든 항목을 배출한다</a:t>
            </a:r>
            <a:endParaRPr kumimoji="1" lang="en-US" altLang="ko-KR" dirty="0"/>
          </a:p>
          <a:p>
            <a:r>
              <a:rPr kumimoji="1" lang="ko-KR" altLang="en-US" dirty="0"/>
              <a:t>버퍼의 크기가 특정이상으로 증가하거나 첫 </a:t>
            </a:r>
            <a:r>
              <a:rPr kumimoji="1" lang="ko-KR" altLang="en-US" dirty="0" err="1"/>
              <a:t>배출로부터</a:t>
            </a:r>
            <a:r>
              <a:rPr kumimoji="1" lang="ko-KR" altLang="en-US" dirty="0"/>
              <a:t> 지정한 시간이 지나면 오래된 항목들을 제거한다</a:t>
            </a:r>
          </a:p>
        </p:txBody>
      </p:sp>
    </p:spTree>
    <p:extLst>
      <p:ext uri="{BB962C8B-B14F-4D97-AF65-F5344CB8AC3E}">
        <p14:creationId xmlns:p14="http://schemas.microsoft.com/office/powerpoint/2010/main" val="837818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Operators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8B1EB5-EA74-5A4B-BDAF-30F76D0BE76F}"/>
              </a:ext>
            </a:extLst>
          </p:cNvPr>
          <p:cNvSpPr txBox="1"/>
          <p:nvPr/>
        </p:nvSpPr>
        <p:spPr>
          <a:xfrm>
            <a:off x="1114697" y="2055223"/>
            <a:ext cx="5895703" cy="3336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생성</a:t>
            </a:r>
            <a:endParaRPr kumimoji="1" lang="en-US" altLang="ko-KR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변환</a:t>
            </a:r>
            <a:endParaRPr kumimoji="1" lang="en-US" altLang="ko-KR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필터링</a:t>
            </a:r>
            <a:endParaRPr kumimoji="1" lang="en-US" altLang="ko-KR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결합</a:t>
            </a:r>
            <a:endParaRPr kumimoji="1" lang="en-US" altLang="ko-KR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오류</a:t>
            </a:r>
            <a:r>
              <a:rPr kumimoji="1" lang="en-US" altLang="ko-KR" dirty="0"/>
              <a:t> </a:t>
            </a:r>
            <a:r>
              <a:rPr kumimoji="1" lang="ko-KR" altLang="en-US" dirty="0"/>
              <a:t>처리</a:t>
            </a:r>
            <a:endParaRPr kumimoji="1" lang="en-US" altLang="ko-KR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조건과 불린 연산자</a:t>
            </a:r>
            <a:endParaRPr kumimoji="1"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F7397E-84F1-9E41-907B-BD435357B358}"/>
              </a:ext>
            </a:extLst>
          </p:cNvPr>
          <p:cNvSpPr txBox="1"/>
          <p:nvPr/>
        </p:nvSpPr>
        <p:spPr>
          <a:xfrm>
            <a:off x="4062548" y="2181785"/>
            <a:ext cx="3082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just, from, create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CE0207-7773-CD48-940C-E8E64D8071B7}"/>
              </a:ext>
            </a:extLst>
          </p:cNvPr>
          <p:cNvSpPr txBox="1"/>
          <p:nvPr/>
        </p:nvSpPr>
        <p:spPr>
          <a:xfrm>
            <a:off x="4062548" y="2762938"/>
            <a:ext cx="3082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Map, </a:t>
            </a:r>
            <a:r>
              <a:rPr kumimoji="1" lang="en-US" altLang="ko-KR" dirty="0" err="1"/>
              <a:t>FlatMap</a:t>
            </a:r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B271B4-C447-2948-87DA-80E0CA9D790B}"/>
              </a:ext>
            </a:extLst>
          </p:cNvPr>
          <p:cNvSpPr txBox="1"/>
          <p:nvPr/>
        </p:nvSpPr>
        <p:spPr>
          <a:xfrm>
            <a:off x="4062548" y="3344091"/>
            <a:ext cx="3082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filter, skip, Take</a:t>
            </a:r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15CF2C-B633-124F-B86E-4B4370FDAFEA}"/>
              </a:ext>
            </a:extLst>
          </p:cNvPr>
          <p:cNvSpPr txBox="1"/>
          <p:nvPr/>
        </p:nvSpPr>
        <p:spPr>
          <a:xfrm>
            <a:off x="4062548" y="3925244"/>
            <a:ext cx="3082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Merge</a:t>
            </a:r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DE1937-9C21-5740-A2ED-50A6720E7B76}"/>
              </a:ext>
            </a:extLst>
          </p:cNvPr>
          <p:cNvSpPr txBox="1"/>
          <p:nvPr/>
        </p:nvSpPr>
        <p:spPr>
          <a:xfrm>
            <a:off x="4062548" y="4439628"/>
            <a:ext cx="3082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retry</a:t>
            </a:r>
            <a:endParaRPr kumimoji="1"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7F2DDB-85AF-104B-A9A3-4744FC385BBF}"/>
              </a:ext>
            </a:extLst>
          </p:cNvPr>
          <p:cNvSpPr txBox="1"/>
          <p:nvPr/>
        </p:nvSpPr>
        <p:spPr>
          <a:xfrm>
            <a:off x="4062548" y="4969806"/>
            <a:ext cx="4323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SkipUntil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SkipWhile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TakeUntil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TakeWhile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2823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Operators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CFE331-C7BF-824D-BBDB-1A313FA1A269}"/>
              </a:ext>
            </a:extLst>
          </p:cNvPr>
          <p:cNvSpPr txBox="1"/>
          <p:nvPr/>
        </p:nvSpPr>
        <p:spPr>
          <a:xfrm>
            <a:off x="543464" y="984438"/>
            <a:ext cx="332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highlight>
                  <a:srgbClr val="FFFF00"/>
                </a:highlight>
              </a:rPr>
              <a:t>Map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113329-77A3-5143-B812-39D2D090B83F}"/>
              </a:ext>
            </a:extLst>
          </p:cNvPr>
          <p:cNvSpPr txBox="1"/>
          <p:nvPr/>
        </p:nvSpPr>
        <p:spPr>
          <a:xfrm>
            <a:off x="483079" y="4942936"/>
            <a:ext cx="5365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Observable</a:t>
            </a:r>
            <a:r>
              <a:rPr kumimoji="1" lang="ko-KR" altLang="en-US" dirty="0"/>
              <a:t>이 배출한 항목에 함수를 적용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84C179-33D1-B74E-B254-1436630C2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78" y="1654973"/>
            <a:ext cx="7352923" cy="28647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F78196-1613-DB46-80FD-4BB05093E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492" y="4942935"/>
            <a:ext cx="3509315" cy="156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64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Operators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CFE331-C7BF-824D-BBDB-1A313FA1A269}"/>
              </a:ext>
            </a:extLst>
          </p:cNvPr>
          <p:cNvSpPr txBox="1"/>
          <p:nvPr/>
        </p:nvSpPr>
        <p:spPr>
          <a:xfrm>
            <a:off x="543464" y="984438"/>
            <a:ext cx="332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highlight>
                  <a:srgbClr val="FFFF00"/>
                </a:highlight>
              </a:rPr>
              <a:t>FlatMap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21B5F77-2266-AD40-9EFF-2AA387C80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75" y="1525317"/>
            <a:ext cx="6299286" cy="30342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8212DF-26C5-BD45-BFD8-3F63EBD47E72}"/>
              </a:ext>
            </a:extLst>
          </p:cNvPr>
          <p:cNvSpPr txBox="1"/>
          <p:nvPr/>
        </p:nvSpPr>
        <p:spPr>
          <a:xfrm>
            <a:off x="182880" y="5332683"/>
            <a:ext cx="7567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하나의 </a:t>
            </a:r>
            <a:r>
              <a:rPr lang="en-US" altLang="ko-KR" dirty="0"/>
              <a:t>Observable</a:t>
            </a:r>
            <a:r>
              <a:rPr lang="ko-KR" altLang="en-US" dirty="0"/>
              <a:t>이 발행하는 항목들을 </a:t>
            </a:r>
            <a:r>
              <a:rPr lang="ko-KR" altLang="en-US" dirty="0" err="1"/>
              <a:t>여러개의</a:t>
            </a:r>
            <a:r>
              <a:rPr lang="ko-KR" altLang="en-US" dirty="0"/>
              <a:t> </a:t>
            </a:r>
            <a:r>
              <a:rPr lang="en-US" altLang="ko-KR" dirty="0"/>
              <a:t>Observable</a:t>
            </a:r>
            <a:r>
              <a:rPr lang="ko-KR" altLang="en-US" dirty="0"/>
              <a:t>로 변환하고</a:t>
            </a:r>
            <a:r>
              <a:rPr lang="en-US" altLang="ko-KR" dirty="0"/>
              <a:t>, </a:t>
            </a:r>
            <a:r>
              <a:rPr lang="ko-KR" altLang="en-US" dirty="0"/>
              <a:t>항목들의 배출을 차례차례 줄 세워 하나의 </a:t>
            </a:r>
            <a:r>
              <a:rPr lang="en-US" altLang="ko-KR" dirty="0"/>
              <a:t>Observable</a:t>
            </a:r>
            <a:r>
              <a:rPr lang="ko-KR" altLang="en-US" dirty="0"/>
              <a:t>로 전달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5058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Operators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CFE331-C7BF-824D-BBDB-1A313FA1A269}"/>
              </a:ext>
            </a:extLst>
          </p:cNvPr>
          <p:cNvSpPr txBox="1"/>
          <p:nvPr/>
        </p:nvSpPr>
        <p:spPr>
          <a:xfrm>
            <a:off x="543464" y="984438"/>
            <a:ext cx="332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highlight>
                  <a:srgbClr val="FFFF00"/>
                </a:highlight>
              </a:rPr>
              <a:t>filter()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CD7AFF4-2B06-454C-B73C-DC5E45C17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99" y="1652433"/>
            <a:ext cx="7634377" cy="30817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113329-77A3-5143-B812-39D2D090B83F}"/>
              </a:ext>
            </a:extLst>
          </p:cNvPr>
          <p:cNvSpPr txBox="1"/>
          <p:nvPr/>
        </p:nvSpPr>
        <p:spPr>
          <a:xfrm>
            <a:off x="483079" y="4942936"/>
            <a:ext cx="5365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지정한 함수의 조건을 통과하는 항목들만 배출</a:t>
            </a:r>
          </a:p>
        </p:txBody>
      </p:sp>
    </p:spTree>
    <p:extLst>
      <p:ext uri="{BB962C8B-B14F-4D97-AF65-F5344CB8AC3E}">
        <p14:creationId xmlns:p14="http://schemas.microsoft.com/office/powerpoint/2010/main" val="766685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Operators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CFE331-C7BF-824D-BBDB-1A313FA1A269}"/>
              </a:ext>
            </a:extLst>
          </p:cNvPr>
          <p:cNvSpPr txBox="1"/>
          <p:nvPr/>
        </p:nvSpPr>
        <p:spPr>
          <a:xfrm>
            <a:off x="474453" y="848496"/>
            <a:ext cx="332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highlight>
                  <a:srgbClr val="FFFF00"/>
                </a:highlight>
              </a:rPr>
              <a:t>filter()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D053DB-562F-154C-9E5C-90B4AB0F8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53" y="4919092"/>
            <a:ext cx="3321170" cy="15521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5742E5-06E4-6C46-9435-CAE6284F5E26}"/>
              </a:ext>
            </a:extLst>
          </p:cNvPr>
          <p:cNvSpPr txBox="1"/>
          <p:nvPr/>
        </p:nvSpPr>
        <p:spPr>
          <a:xfrm>
            <a:off x="3811858" y="5446190"/>
            <a:ext cx="4770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정수들 중 짝수 항목 만 배출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63D2D0-80F7-5F4F-AA84-CA6DF6E41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85" y="1290986"/>
            <a:ext cx="6362700" cy="3060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2BBF78-A9EA-534F-B231-27423D728667}"/>
              </a:ext>
            </a:extLst>
          </p:cNvPr>
          <p:cNvSpPr txBox="1"/>
          <p:nvPr/>
        </p:nvSpPr>
        <p:spPr>
          <a:xfrm>
            <a:off x="285689" y="4450723"/>
            <a:ext cx="5735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filter</a:t>
            </a:r>
            <a:r>
              <a:rPr kumimoji="1" lang="ko-KR" altLang="en-US" dirty="0"/>
              <a:t>의 인자로 주는</a:t>
            </a:r>
            <a:r>
              <a:rPr kumimoji="1" lang="en-US" altLang="ko-KR" dirty="0"/>
              <a:t> </a:t>
            </a:r>
            <a:r>
              <a:rPr kumimoji="1" lang="ko-KR" altLang="en-US" dirty="0"/>
              <a:t>함수는 </a:t>
            </a:r>
            <a:r>
              <a:rPr kumimoji="1" lang="en-US" altLang="ko-KR" dirty="0"/>
              <a:t>Bool</a:t>
            </a:r>
            <a:r>
              <a:rPr kumimoji="1" lang="ko-KR" altLang="en-US" dirty="0"/>
              <a:t> 값을 </a:t>
            </a:r>
            <a:r>
              <a:rPr kumimoji="1" lang="ko-KR" altLang="en-US" dirty="0" err="1"/>
              <a:t>리턴해야</a:t>
            </a:r>
            <a:r>
              <a:rPr kumimoji="1" lang="ko-KR" altLang="en-US" dirty="0"/>
              <a:t>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0809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Operators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E6A40-4093-C64E-952C-5BE3E95AB9EB}"/>
              </a:ext>
            </a:extLst>
          </p:cNvPr>
          <p:cNvSpPr txBox="1"/>
          <p:nvPr/>
        </p:nvSpPr>
        <p:spPr>
          <a:xfrm>
            <a:off x="474453" y="848496"/>
            <a:ext cx="332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highlight>
                  <a:srgbClr val="FFFF00"/>
                </a:highlight>
              </a:rPr>
              <a:t>skip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BAA1D7-1568-6644-B7D6-8C1F7A5C7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34" y="1294427"/>
            <a:ext cx="6003985" cy="24078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99DB11-25CF-4449-8FB7-C3B0DF34B970}"/>
              </a:ext>
            </a:extLst>
          </p:cNvPr>
          <p:cNvSpPr txBox="1"/>
          <p:nvPr/>
        </p:nvSpPr>
        <p:spPr>
          <a:xfrm>
            <a:off x="664234" y="3822006"/>
            <a:ext cx="557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N</a:t>
            </a:r>
            <a:r>
              <a:rPr kumimoji="1" lang="ko-KR" altLang="en-US" dirty="0"/>
              <a:t>번째 이전까지의 항목을 배출하지 않음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FAF3CCF-C4C6-E24F-89FE-E269A71D4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53" y="4526351"/>
            <a:ext cx="4114800" cy="1790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1EE2A3-9EA3-4142-8E10-73021D78DCB4}"/>
              </a:ext>
            </a:extLst>
          </p:cNvPr>
          <p:cNvSpPr txBox="1"/>
          <p:nvPr/>
        </p:nvSpPr>
        <p:spPr>
          <a:xfrm>
            <a:off x="4964502" y="4917242"/>
            <a:ext cx="328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3</a:t>
            </a:r>
            <a:r>
              <a:rPr kumimoji="1" lang="ko-KR" altLang="en-US" dirty="0"/>
              <a:t>번째 인덱스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항목들을 배출함</a:t>
            </a:r>
          </a:p>
        </p:txBody>
      </p:sp>
    </p:spTree>
    <p:extLst>
      <p:ext uri="{BB962C8B-B14F-4D97-AF65-F5344CB8AC3E}">
        <p14:creationId xmlns:p14="http://schemas.microsoft.com/office/powerpoint/2010/main" val="884045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Operators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E6A40-4093-C64E-952C-5BE3E95AB9EB}"/>
              </a:ext>
            </a:extLst>
          </p:cNvPr>
          <p:cNvSpPr txBox="1"/>
          <p:nvPr/>
        </p:nvSpPr>
        <p:spPr>
          <a:xfrm>
            <a:off x="474453" y="848496"/>
            <a:ext cx="332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highlight>
                  <a:srgbClr val="FFFF00"/>
                </a:highlight>
              </a:rPr>
              <a:t>take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2915F10-3E9F-1545-8E70-B32B7A3F3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38" y="1539103"/>
            <a:ext cx="5763750" cy="22737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5B25CC-B675-FC43-B482-D967C4FABFA8}"/>
              </a:ext>
            </a:extLst>
          </p:cNvPr>
          <p:cNvSpPr txBox="1"/>
          <p:nvPr/>
        </p:nvSpPr>
        <p:spPr>
          <a:xfrm>
            <a:off x="474453" y="4123426"/>
            <a:ext cx="48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N</a:t>
            </a:r>
            <a:r>
              <a:rPr kumimoji="1" lang="ko-KR" altLang="en-US" dirty="0"/>
              <a:t>번째 이전에 배출된 항목만 배출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7BF917-3E1F-9D42-8DBA-4CE721906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53" y="4722483"/>
            <a:ext cx="3429000" cy="177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0A97C5-9033-8F47-BF10-B158D374B4C1}"/>
              </a:ext>
            </a:extLst>
          </p:cNvPr>
          <p:cNvSpPr txBox="1"/>
          <p:nvPr/>
        </p:nvSpPr>
        <p:spPr>
          <a:xfrm>
            <a:off x="4071668" y="5217376"/>
            <a:ext cx="2915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인덱스 </a:t>
            </a:r>
            <a:r>
              <a:rPr kumimoji="1" lang="en-US" altLang="ko-KR" dirty="0"/>
              <a:t>3</a:t>
            </a:r>
            <a:r>
              <a:rPr kumimoji="1" lang="ko-KR" altLang="en-US" dirty="0"/>
              <a:t> 전에 배출된 항목들만 배출됨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7446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 err="1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ReactiveX</a:t>
            </a:r>
            <a:endParaRPr lang="en-US" altLang="ko-KR" sz="2851" u="sng" dirty="0">
              <a:solidFill>
                <a:srgbClr val="0070C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1E59C0-36E5-7648-BE21-5B34A8E1C194}"/>
              </a:ext>
            </a:extLst>
          </p:cNvPr>
          <p:cNvSpPr txBox="1"/>
          <p:nvPr/>
        </p:nvSpPr>
        <p:spPr>
          <a:xfrm>
            <a:off x="561735" y="3010783"/>
            <a:ext cx="802053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ReacitveX</a:t>
            </a:r>
            <a:r>
              <a:rPr kumimoji="1" lang="en-US" altLang="ko-KR" dirty="0"/>
              <a:t>?</a:t>
            </a:r>
          </a:p>
          <a:p>
            <a:endParaRPr kumimoji="1" lang="en-US" altLang="ko-KR" dirty="0"/>
          </a:p>
          <a:p>
            <a:r>
              <a:rPr lang="en" altLang="ko-KR" b="1" dirty="0"/>
              <a:t>An API for asynchronous programming with observable streams</a:t>
            </a:r>
          </a:p>
          <a:p>
            <a:r>
              <a:rPr lang="ko-KR" altLang="en-US" dirty="0" err="1"/>
              <a:t>옵저버블</a:t>
            </a:r>
            <a:r>
              <a:rPr lang="ko-KR" altLang="en-US" dirty="0"/>
              <a:t> 스트림과 비동기 프로그래밍 </a:t>
            </a:r>
            <a:r>
              <a:rPr lang="en-US" altLang="ko-KR" dirty="0"/>
              <a:t>API 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endParaRPr kumimoji="1" lang="en-US" altLang="ko-KR" dirty="0"/>
          </a:p>
          <a:p>
            <a:r>
              <a:rPr lang="en" altLang="ko-KR" b="1" dirty="0" err="1"/>
              <a:t>ReactiveX</a:t>
            </a:r>
            <a:r>
              <a:rPr lang="en" altLang="ko-KR" b="1" dirty="0"/>
              <a:t> is a combination of the best ideas from the Observer pattern, the Iterator pattern, and functional programming</a:t>
            </a:r>
          </a:p>
          <a:p>
            <a:endParaRPr kumimoji="1" lang="en" altLang="ko-KR" b="1" dirty="0"/>
          </a:p>
          <a:p>
            <a:r>
              <a:rPr lang="ko-KR" altLang="en-US" dirty="0"/>
              <a:t>함수형 프로그래밍</a:t>
            </a:r>
            <a:r>
              <a:rPr lang="en-US" altLang="ko-KR" dirty="0"/>
              <a:t>, Iterator </a:t>
            </a:r>
            <a:r>
              <a:rPr lang="ko-KR" altLang="en-US" dirty="0"/>
              <a:t>패턴</a:t>
            </a:r>
            <a:r>
              <a:rPr lang="en-US" altLang="ko-KR" dirty="0"/>
              <a:t>, observer </a:t>
            </a:r>
            <a:r>
              <a:rPr lang="ko-KR" altLang="en-US" dirty="0"/>
              <a:t>패턴의 아이디어들을 결합한 것이다</a:t>
            </a:r>
            <a:r>
              <a:rPr lang="en-US" altLang="ko-KR" dirty="0"/>
              <a:t>.</a:t>
            </a:r>
            <a:endParaRPr kumimoji="1"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6A5ECA5-659B-B64E-80AB-0D3446148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948" y="633744"/>
            <a:ext cx="2609011" cy="260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369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Operators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E6A40-4093-C64E-952C-5BE3E95AB9EB}"/>
              </a:ext>
            </a:extLst>
          </p:cNvPr>
          <p:cNvSpPr txBox="1"/>
          <p:nvPr/>
        </p:nvSpPr>
        <p:spPr>
          <a:xfrm>
            <a:off x="474453" y="848496"/>
            <a:ext cx="332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highlight>
                  <a:srgbClr val="FFFF00"/>
                </a:highlight>
              </a:rPr>
              <a:t>Merge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C620EA-FA22-0D45-8CA3-02AE46734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38" y="1388655"/>
            <a:ext cx="7090453" cy="3749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9D65BE-7B38-5049-A27D-4FABDBFB1739}"/>
              </a:ext>
            </a:extLst>
          </p:cNvPr>
          <p:cNvSpPr txBox="1"/>
          <p:nvPr/>
        </p:nvSpPr>
        <p:spPr>
          <a:xfrm>
            <a:off x="285689" y="5329646"/>
            <a:ext cx="6994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복수 개의 </a:t>
            </a:r>
            <a:r>
              <a:rPr lang="en-US" altLang="ko-KR" dirty="0"/>
              <a:t>Observable</a:t>
            </a:r>
            <a:r>
              <a:rPr lang="ko-KR" altLang="en-US" dirty="0"/>
              <a:t>들이 배출하는 항목들을 </a:t>
            </a:r>
            <a:r>
              <a:rPr lang="ko-KR" altLang="en-US" dirty="0" err="1"/>
              <a:t>머지시켜</a:t>
            </a:r>
            <a:r>
              <a:rPr lang="ko-KR" altLang="en-US" dirty="0"/>
              <a:t> 하나의 </a:t>
            </a:r>
            <a:r>
              <a:rPr lang="en-US" altLang="ko-KR" dirty="0"/>
              <a:t>Observable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만듦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319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Operators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638A84-3938-5446-989D-A57A17592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03" y="1767295"/>
            <a:ext cx="6358346" cy="31791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D16641-81B1-FB47-8764-4AB0DD4E2264}"/>
              </a:ext>
            </a:extLst>
          </p:cNvPr>
          <p:cNvSpPr txBox="1"/>
          <p:nvPr/>
        </p:nvSpPr>
        <p:spPr>
          <a:xfrm>
            <a:off x="474453" y="848496"/>
            <a:ext cx="332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highlight>
                  <a:srgbClr val="FFFF00"/>
                </a:highlight>
              </a:rPr>
              <a:t>Retry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63FDCCB-71C3-CD44-80AF-414BA282319A}"/>
              </a:ext>
            </a:extLst>
          </p:cNvPr>
          <p:cNvSpPr/>
          <p:nvPr/>
        </p:nvSpPr>
        <p:spPr>
          <a:xfrm>
            <a:off x="718473" y="5495935"/>
            <a:ext cx="77070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333333"/>
                </a:solidFill>
                <a:latin typeface="Source Sans Pro" panose="020B0503030403020204" pitchFamily="34" charset="0"/>
              </a:rPr>
              <a:t>만약 소스 </a:t>
            </a:r>
            <a:r>
              <a:rPr lang="en-US" altLang="ko-KR" dirty="0">
                <a:solidFill>
                  <a:srgbClr val="333333"/>
                </a:solidFill>
                <a:latin typeface="Source Sans Pro" panose="020B0503030403020204" pitchFamily="34" charset="0"/>
              </a:rPr>
              <a:t>Observable</a:t>
            </a:r>
            <a:r>
              <a:rPr lang="ko-KR" altLang="en-US" dirty="0">
                <a:solidFill>
                  <a:srgbClr val="333333"/>
                </a:solidFill>
                <a:latin typeface="Source Sans Pro" panose="020B0503030403020204" pitchFamily="34" charset="0"/>
              </a:rPr>
              <a:t>이 </a:t>
            </a:r>
            <a:r>
              <a:rPr lang="en-US" altLang="ko-KR" dirty="0">
                <a:solidFill>
                  <a:srgbClr val="333333"/>
                </a:solidFill>
                <a:latin typeface="Source Sans Pro" panose="020B0503030403020204" pitchFamily="34" charset="0"/>
              </a:rPr>
              <a:t>'</a:t>
            </a:r>
            <a:r>
              <a:rPr lang="en-US" altLang="ko-KR" dirty="0" err="1">
                <a:solidFill>
                  <a:srgbClr val="333333"/>
                </a:solidFill>
                <a:latin typeface="Source Sans Pro" panose="020B0503030403020204" pitchFamily="34" charset="0"/>
              </a:rPr>
              <a:t>onError</a:t>
            </a:r>
            <a:r>
              <a:rPr lang="en-US" altLang="ko-KR" dirty="0">
                <a:solidFill>
                  <a:srgbClr val="333333"/>
                </a:solidFill>
                <a:latin typeface="Source Sans Pro" panose="020B0503030403020204" pitchFamily="34" charset="0"/>
              </a:rPr>
              <a:t>' </a:t>
            </a:r>
            <a:r>
              <a:rPr lang="ko-KR" altLang="en-US" dirty="0">
                <a:solidFill>
                  <a:srgbClr val="333333"/>
                </a:solidFill>
                <a:latin typeface="Source Sans Pro" panose="020B0503030403020204" pitchFamily="34" charset="0"/>
              </a:rPr>
              <a:t>알림을 보낼 경우</a:t>
            </a:r>
            <a:r>
              <a:rPr lang="en-US" altLang="ko-KR" dirty="0">
                <a:solidFill>
                  <a:srgbClr val="333333"/>
                </a:solidFill>
                <a:latin typeface="Source Sans Pro" panose="020B0503030403020204" pitchFamily="34" charset="0"/>
              </a:rPr>
              <a:t>,</a:t>
            </a:r>
          </a:p>
          <a:p>
            <a:r>
              <a:rPr lang="ko-KR" altLang="en-US" dirty="0">
                <a:solidFill>
                  <a:srgbClr val="333333"/>
                </a:solidFill>
                <a:latin typeface="Source Sans Pro" panose="020B0503030403020204" pitchFamily="34" charset="0"/>
              </a:rPr>
              <a:t>오류 없이 실행이 완료되기를 기대하면서 </a:t>
            </a:r>
            <a:r>
              <a:rPr lang="ko-KR" altLang="en-US" dirty="0" err="1">
                <a:solidFill>
                  <a:srgbClr val="333333"/>
                </a:solidFill>
                <a:latin typeface="Source Sans Pro" panose="020B0503030403020204" pitchFamily="34" charset="0"/>
              </a:rPr>
              <a:t>재구독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8260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Operators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E6A40-4093-C64E-952C-5BE3E95AB9EB}"/>
              </a:ext>
            </a:extLst>
          </p:cNvPr>
          <p:cNvSpPr txBox="1"/>
          <p:nvPr/>
        </p:nvSpPr>
        <p:spPr>
          <a:xfrm>
            <a:off x="474453" y="848496"/>
            <a:ext cx="332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highlight>
                  <a:srgbClr val="FFFF00"/>
                </a:highlight>
              </a:rPr>
              <a:t>skipUntil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A8666D-9BA7-534A-ACC6-A26EC5212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06" y="1342809"/>
            <a:ext cx="5861583" cy="30387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4ADD88-7926-404C-AE22-0B4EA1294E6A}"/>
              </a:ext>
            </a:extLst>
          </p:cNvPr>
          <p:cNvSpPr txBox="1"/>
          <p:nvPr/>
        </p:nvSpPr>
        <p:spPr>
          <a:xfrm>
            <a:off x="319177" y="4449830"/>
            <a:ext cx="6452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두번째 </a:t>
            </a:r>
            <a:r>
              <a:rPr kumimoji="1" lang="en-US" altLang="ko-KR" dirty="0"/>
              <a:t>observable</a:t>
            </a:r>
            <a:r>
              <a:rPr kumimoji="1" lang="ko-KR" altLang="en-US" dirty="0"/>
              <a:t> 항목 배출 이전에 </a:t>
            </a:r>
            <a:endParaRPr kumimoji="1" lang="en-US" altLang="ko-KR" dirty="0"/>
          </a:p>
          <a:p>
            <a:r>
              <a:rPr kumimoji="1" lang="ko-KR" altLang="en-US" dirty="0"/>
              <a:t>첫번째 </a:t>
            </a:r>
            <a:r>
              <a:rPr kumimoji="1" lang="en-US" altLang="ko-KR" dirty="0"/>
              <a:t>observable</a:t>
            </a:r>
            <a:r>
              <a:rPr kumimoji="1" lang="ko-KR" altLang="en-US" dirty="0"/>
              <a:t> 항목 배출을 무시함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3AC2E44-8627-1C43-9C17-67D598F3D6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070" b="48737"/>
          <a:stretch/>
        </p:blipFill>
        <p:spPr>
          <a:xfrm>
            <a:off x="285689" y="5317018"/>
            <a:ext cx="6337300" cy="8715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A7CADD-83DA-F949-9B7B-8CD6B0716C11}"/>
              </a:ext>
            </a:extLst>
          </p:cNvPr>
          <p:cNvSpPr txBox="1"/>
          <p:nvPr/>
        </p:nvSpPr>
        <p:spPr>
          <a:xfrm>
            <a:off x="285689" y="6256992"/>
            <a:ext cx="4661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skipUntil</a:t>
            </a:r>
            <a:r>
              <a:rPr kumimoji="1" lang="ko-KR" altLang="en-US" dirty="0"/>
              <a:t>은 인자로 </a:t>
            </a:r>
            <a:r>
              <a:rPr kumimoji="1" lang="en-US" altLang="ko-KR" dirty="0" err="1"/>
              <a:t>ObservableType</a:t>
            </a:r>
            <a:r>
              <a:rPr kumimoji="1" lang="ko-KR" altLang="en-US" dirty="0"/>
              <a:t>을 받음</a:t>
            </a:r>
          </a:p>
        </p:txBody>
      </p:sp>
    </p:spTree>
    <p:extLst>
      <p:ext uri="{BB962C8B-B14F-4D97-AF65-F5344CB8AC3E}">
        <p14:creationId xmlns:p14="http://schemas.microsoft.com/office/powerpoint/2010/main" val="3030281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Operators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E6A40-4093-C64E-952C-5BE3E95AB9EB}"/>
              </a:ext>
            </a:extLst>
          </p:cNvPr>
          <p:cNvSpPr txBox="1"/>
          <p:nvPr/>
        </p:nvSpPr>
        <p:spPr>
          <a:xfrm>
            <a:off x="474453" y="848496"/>
            <a:ext cx="332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highlight>
                  <a:srgbClr val="FFFF00"/>
                </a:highlight>
              </a:rPr>
              <a:t>skipUntil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0221E0-EAEC-884D-8D8B-6137FCFB4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768" y="1484360"/>
            <a:ext cx="5334000" cy="4229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D9C2A3-0E9B-774A-B80B-90EA33D63297}"/>
              </a:ext>
            </a:extLst>
          </p:cNvPr>
          <p:cNvSpPr txBox="1"/>
          <p:nvPr/>
        </p:nvSpPr>
        <p:spPr>
          <a:xfrm>
            <a:off x="285688" y="5979993"/>
            <a:ext cx="56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Trigger</a:t>
            </a:r>
            <a:r>
              <a:rPr kumimoji="1" lang="ko-KR" altLang="en-US" dirty="0"/>
              <a:t>의 항목 </a:t>
            </a:r>
            <a:r>
              <a:rPr kumimoji="1" lang="en-US" altLang="ko-KR" dirty="0"/>
              <a:t>X </a:t>
            </a:r>
            <a:r>
              <a:rPr kumimoji="1" lang="ko-KR" altLang="en-US" dirty="0"/>
              <a:t>가 배출되기 전의 </a:t>
            </a:r>
            <a:r>
              <a:rPr kumimoji="1" lang="en-US" altLang="ko-KR" dirty="0"/>
              <a:t>A, B</a:t>
            </a:r>
            <a:r>
              <a:rPr kumimoji="1" lang="ko-KR" altLang="en-US" dirty="0"/>
              <a:t>는 무시함</a:t>
            </a:r>
          </a:p>
        </p:txBody>
      </p:sp>
    </p:spTree>
    <p:extLst>
      <p:ext uri="{BB962C8B-B14F-4D97-AF65-F5344CB8AC3E}">
        <p14:creationId xmlns:p14="http://schemas.microsoft.com/office/powerpoint/2010/main" val="3786237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Operators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E6A40-4093-C64E-952C-5BE3E95AB9EB}"/>
              </a:ext>
            </a:extLst>
          </p:cNvPr>
          <p:cNvSpPr txBox="1"/>
          <p:nvPr/>
        </p:nvSpPr>
        <p:spPr>
          <a:xfrm>
            <a:off x="474453" y="848496"/>
            <a:ext cx="332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highlight>
                  <a:srgbClr val="FFFF00"/>
                </a:highlight>
              </a:rPr>
              <a:t>skipWhile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FE3064-E2D1-E141-A5C9-C666604CE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89" y="1408464"/>
            <a:ext cx="4936373" cy="23957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57EBEE-EE04-4549-AF7C-6536BD239FA6}"/>
              </a:ext>
            </a:extLst>
          </p:cNvPr>
          <p:cNvSpPr txBox="1"/>
          <p:nvPr/>
        </p:nvSpPr>
        <p:spPr>
          <a:xfrm>
            <a:off x="215659" y="4310467"/>
            <a:ext cx="7116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조건을 만족하는 것들을 모두 무시하고 </a:t>
            </a:r>
            <a:endParaRPr kumimoji="1" lang="en-US" altLang="ko-KR" dirty="0"/>
          </a:p>
          <a:p>
            <a:r>
              <a:rPr kumimoji="1" lang="ko-KR" altLang="en-US" dirty="0"/>
              <a:t>조건을 만족하지 않는 항목이 배출된 이후부터 계속 배출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458447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Operators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E6A40-4093-C64E-952C-5BE3E95AB9EB}"/>
              </a:ext>
            </a:extLst>
          </p:cNvPr>
          <p:cNvSpPr txBox="1"/>
          <p:nvPr/>
        </p:nvSpPr>
        <p:spPr>
          <a:xfrm>
            <a:off x="474453" y="848496"/>
            <a:ext cx="332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highlight>
                  <a:srgbClr val="FFFF00"/>
                </a:highlight>
              </a:rPr>
              <a:t>skipWhile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F91BA5-F53C-4648-8C37-0FE9CBD00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53" y="1409014"/>
            <a:ext cx="4994694" cy="26917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524670-619A-8846-B44A-44EBF20B14DE}"/>
              </a:ext>
            </a:extLst>
          </p:cNvPr>
          <p:cNvSpPr txBox="1"/>
          <p:nvPr/>
        </p:nvSpPr>
        <p:spPr>
          <a:xfrm>
            <a:off x="474453" y="4172120"/>
            <a:ext cx="5149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인자로 전달하는 함수가 </a:t>
            </a:r>
            <a:r>
              <a:rPr kumimoji="1" lang="en-US" altLang="ko-KR" dirty="0"/>
              <a:t>Bool</a:t>
            </a:r>
            <a:r>
              <a:rPr kumimoji="1" lang="ko-KR" altLang="en-US" dirty="0"/>
              <a:t> 타입을 </a:t>
            </a:r>
            <a:r>
              <a:rPr kumimoji="1" lang="ko-KR" altLang="en-US" dirty="0" err="1"/>
              <a:t>리턴해야함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E581B-08E8-6C4A-B148-E98CC6B2B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61" y="4612807"/>
            <a:ext cx="3924300" cy="218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A67469-903A-4446-983C-BFD16FED0F76}"/>
              </a:ext>
            </a:extLst>
          </p:cNvPr>
          <p:cNvSpPr txBox="1"/>
          <p:nvPr/>
        </p:nvSpPr>
        <p:spPr>
          <a:xfrm>
            <a:off x="4550075" y="5613471"/>
            <a:ext cx="420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조건을 만족하지 않는 순간부터 배출</a:t>
            </a:r>
          </a:p>
        </p:txBody>
      </p:sp>
    </p:spTree>
    <p:extLst>
      <p:ext uri="{BB962C8B-B14F-4D97-AF65-F5344CB8AC3E}">
        <p14:creationId xmlns:p14="http://schemas.microsoft.com/office/powerpoint/2010/main" val="22895535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Operators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E6A40-4093-C64E-952C-5BE3E95AB9EB}"/>
              </a:ext>
            </a:extLst>
          </p:cNvPr>
          <p:cNvSpPr txBox="1"/>
          <p:nvPr/>
        </p:nvSpPr>
        <p:spPr>
          <a:xfrm>
            <a:off x="474453" y="848496"/>
            <a:ext cx="332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highlight>
                  <a:srgbClr val="FFFF00"/>
                </a:highlight>
              </a:rPr>
              <a:t>TakeWhile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3F43A6-CC8F-FD41-B3AD-9DCA3E276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89" y="1456956"/>
            <a:ext cx="6288657" cy="30202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33AF50-D890-5C43-9F48-40C8DD18480A}"/>
              </a:ext>
            </a:extLst>
          </p:cNvPr>
          <p:cNvSpPr txBox="1"/>
          <p:nvPr/>
        </p:nvSpPr>
        <p:spPr>
          <a:xfrm>
            <a:off x="560717" y="4814470"/>
            <a:ext cx="401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조건을 만족하는 항목들만 배출</a:t>
            </a:r>
          </a:p>
        </p:txBody>
      </p:sp>
    </p:spTree>
    <p:extLst>
      <p:ext uri="{BB962C8B-B14F-4D97-AF65-F5344CB8AC3E}">
        <p14:creationId xmlns:p14="http://schemas.microsoft.com/office/powerpoint/2010/main" val="33938882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Operators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E6A40-4093-C64E-952C-5BE3E95AB9EB}"/>
              </a:ext>
            </a:extLst>
          </p:cNvPr>
          <p:cNvSpPr txBox="1"/>
          <p:nvPr/>
        </p:nvSpPr>
        <p:spPr>
          <a:xfrm>
            <a:off x="474453" y="848496"/>
            <a:ext cx="332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highlight>
                  <a:srgbClr val="FFFF00"/>
                </a:highlight>
              </a:rPr>
              <a:t>TakeWhile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900F2F-CB0F-FC48-9CCB-D86B6AF74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53" y="4137124"/>
            <a:ext cx="4165600" cy="2489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6ECE2F-B66B-7842-A2EB-5F84F2338732}"/>
              </a:ext>
            </a:extLst>
          </p:cNvPr>
          <p:cNvSpPr txBox="1"/>
          <p:nvPr/>
        </p:nvSpPr>
        <p:spPr>
          <a:xfrm>
            <a:off x="533399" y="3686549"/>
            <a:ext cx="7801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Enumerated : index </a:t>
            </a:r>
            <a:r>
              <a:rPr kumimoji="1" lang="ko-KR" altLang="en-US" dirty="0"/>
              <a:t>와 </a:t>
            </a:r>
            <a:r>
              <a:rPr kumimoji="1" lang="en-US" altLang="ko-KR" dirty="0" err="1"/>
              <a:t>int</a:t>
            </a:r>
            <a:r>
              <a:rPr kumimoji="1" lang="en-US" altLang="ko-KR" dirty="0"/>
              <a:t> </a:t>
            </a:r>
            <a:r>
              <a:rPr kumimoji="1" lang="ko-KR" altLang="en-US" dirty="0"/>
              <a:t>타입의 </a:t>
            </a:r>
            <a:r>
              <a:rPr kumimoji="1" lang="en-US" altLang="ko-KR" dirty="0"/>
              <a:t>Element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배출하는 </a:t>
            </a:r>
            <a:r>
              <a:rPr kumimoji="1" lang="en-US" altLang="ko-KR" dirty="0"/>
              <a:t>Observable </a:t>
            </a:r>
            <a:r>
              <a:rPr kumimoji="1" lang="ko-KR" altLang="en-US" dirty="0"/>
              <a:t>을 반환함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9721816-D3A6-DE44-AFF0-0F23E3ABD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622" y="1344707"/>
            <a:ext cx="6337300" cy="2260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C52A12-0603-6D4D-9189-0D86BEC68501}"/>
              </a:ext>
            </a:extLst>
          </p:cNvPr>
          <p:cNvSpPr txBox="1"/>
          <p:nvPr/>
        </p:nvSpPr>
        <p:spPr>
          <a:xfrm>
            <a:off x="4899803" y="4533939"/>
            <a:ext cx="3295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짝수이면서 인덱스 </a:t>
            </a:r>
            <a:r>
              <a:rPr kumimoji="1" lang="en-US" altLang="ko-KR" dirty="0"/>
              <a:t>3</a:t>
            </a:r>
            <a:r>
              <a:rPr kumimoji="1" lang="ko-KR" altLang="en-US" dirty="0"/>
              <a:t> 보다 작은 항목들을 배출</a:t>
            </a:r>
          </a:p>
        </p:txBody>
      </p:sp>
    </p:spTree>
    <p:extLst>
      <p:ext uri="{BB962C8B-B14F-4D97-AF65-F5344CB8AC3E}">
        <p14:creationId xmlns:p14="http://schemas.microsoft.com/office/powerpoint/2010/main" val="32993084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Operators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E6A40-4093-C64E-952C-5BE3E95AB9EB}"/>
              </a:ext>
            </a:extLst>
          </p:cNvPr>
          <p:cNvSpPr txBox="1"/>
          <p:nvPr/>
        </p:nvSpPr>
        <p:spPr>
          <a:xfrm>
            <a:off x="474453" y="848496"/>
            <a:ext cx="332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highlight>
                  <a:srgbClr val="FFFF00"/>
                </a:highlight>
              </a:rPr>
              <a:t>TakeUntil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786C4D9-299E-7844-9AC0-E9AFB18F9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83" y="1253433"/>
            <a:ext cx="6609080" cy="34748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9990F2-97B1-1447-A2EE-E9B434C15E2F}"/>
              </a:ext>
            </a:extLst>
          </p:cNvPr>
          <p:cNvSpPr txBox="1"/>
          <p:nvPr/>
        </p:nvSpPr>
        <p:spPr>
          <a:xfrm>
            <a:off x="670560" y="4850674"/>
            <a:ext cx="6287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두번째 </a:t>
            </a:r>
            <a:r>
              <a:rPr kumimoji="1" lang="en-US" altLang="ko-KR" dirty="0"/>
              <a:t>Observable</a:t>
            </a:r>
            <a:r>
              <a:rPr kumimoji="1" lang="ko-KR" altLang="en-US" dirty="0"/>
              <a:t>이 항목을 발행하거나 종료될 때 까지만 항목 배출</a:t>
            </a:r>
          </a:p>
        </p:txBody>
      </p:sp>
    </p:spTree>
    <p:extLst>
      <p:ext uri="{BB962C8B-B14F-4D97-AF65-F5344CB8AC3E}">
        <p14:creationId xmlns:p14="http://schemas.microsoft.com/office/powerpoint/2010/main" val="28948315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Operators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E6A40-4093-C64E-952C-5BE3E95AB9EB}"/>
              </a:ext>
            </a:extLst>
          </p:cNvPr>
          <p:cNvSpPr txBox="1"/>
          <p:nvPr/>
        </p:nvSpPr>
        <p:spPr>
          <a:xfrm>
            <a:off x="474453" y="848496"/>
            <a:ext cx="332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highlight>
                  <a:srgbClr val="FFFF00"/>
                </a:highlight>
              </a:rPr>
              <a:t>TakeUntil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0228CE-CE37-3543-AA76-414F1A6771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277"/>
          <a:stretch/>
        </p:blipFill>
        <p:spPr>
          <a:xfrm>
            <a:off x="474452" y="1668598"/>
            <a:ext cx="3923377" cy="43301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87241C-69ED-4A40-982F-9581F32F275A}"/>
              </a:ext>
            </a:extLst>
          </p:cNvPr>
          <p:cNvSpPr txBox="1"/>
          <p:nvPr/>
        </p:nvSpPr>
        <p:spPr>
          <a:xfrm>
            <a:off x="5050972" y="3239588"/>
            <a:ext cx="2586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Trigger</a:t>
            </a:r>
            <a:r>
              <a:rPr kumimoji="1" lang="ko-KR" altLang="en-US" dirty="0"/>
              <a:t> </a:t>
            </a:r>
            <a:r>
              <a:rPr kumimoji="1" lang="en-US" altLang="ko-KR" dirty="0"/>
              <a:t>Observable </a:t>
            </a:r>
            <a:r>
              <a:rPr kumimoji="1" lang="ko-KR" altLang="en-US" dirty="0"/>
              <a:t>에서 배출 후 데이터는 무시</a:t>
            </a:r>
          </a:p>
        </p:txBody>
      </p:sp>
    </p:spTree>
    <p:extLst>
      <p:ext uri="{BB962C8B-B14F-4D97-AF65-F5344CB8AC3E}">
        <p14:creationId xmlns:p14="http://schemas.microsoft.com/office/powerpoint/2010/main" val="984367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Hello </a:t>
            </a:r>
            <a:r>
              <a:rPr lang="en-US" altLang="ko-KR" sz="2851" u="sng" dirty="0" err="1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RxSwift</a:t>
            </a:r>
            <a:endParaRPr lang="en-US" altLang="ko-KR" sz="2851" u="sng" dirty="0">
              <a:solidFill>
                <a:srgbClr val="0070C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1E59C0-36E5-7648-BE21-5B34A8E1C194}"/>
              </a:ext>
            </a:extLst>
          </p:cNvPr>
          <p:cNvSpPr txBox="1"/>
          <p:nvPr/>
        </p:nvSpPr>
        <p:spPr>
          <a:xfrm>
            <a:off x="370937" y="1000664"/>
            <a:ext cx="80205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RxSwift</a:t>
            </a:r>
            <a:r>
              <a:rPr kumimoji="1" lang="en-US" altLang="ko-KR" dirty="0"/>
              <a:t>?</a:t>
            </a:r>
          </a:p>
          <a:p>
            <a:r>
              <a:rPr kumimoji="1" lang="en-US" altLang="ko-KR" dirty="0"/>
              <a:t>    : </a:t>
            </a:r>
            <a:r>
              <a:rPr kumimoji="1" lang="en-US" altLang="ko-KR" dirty="0" err="1"/>
              <a:t>ReactiveX</a:t>
            </a:r>
            <a:r>
              <a:rPr kumimoji="1" lang="en-US" altLang="ko-KR" dirty="0"/>
              <a:t> Swift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MS</a:t>
            </a:r>
            <a:r>
              <a:rPr kumimoji="1" lang="ko-KR" altLang="en-US" dirty="0"/>
              <a:t>사에서 </a:t>
            </a:r>
            <a:r>
              <a:rPr kumimoji="1" lang="en-US" altLang="ko-KR" dirty="0" err="1"/>
              <a:t>ReactiveX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포함한 프로젝트를 진행했으나 프로젝트는 망하고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Rx</a:t>
            </a:r>
            <a:r>
              <a:rPr kumimoji="1" lang="ko-KR" altLang="en-US" dirty="0"/>
              <a:t>는 다른 곳에도 적용 시키기 좋아 </a:t>
            </a:r>
            <a:r>
              <a:rPr kumimoji="1" lang="en-US" altLang="ko-KR" dirty="0"/>
              <a:t>Rx</a:t>
            </a:r>
            <a:r>
              <a:rPr kumimoji="1" lang="ko-KR" altLang="en-US" dirty="0"/>
              <a:t>만 살아 남음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MS</a:t>
            </a:r>
            <a:r>
              <a:rPr kumimoji="1" lang="ko-KR" altLang="en-US" dirty="0"/>
              <a:t> 사의 </a:t>
            </a:r>
            <a:r>
              <a:rPr kumimoji="1" lang="en-US" altLang="ko-KR" dirty="0"/>
              <a:t>MVVM ( event-driven </a:t>
            </a:r>
            <a:r>
              <a:rPr kumimoji="1" lang="ko-KR" altLang="en-US" dirty="0"/>
              <a:t>을 위한 </a:t>
            </a:r>
            <a:r>
              <a:rPr kumimoji="1" lang="en-US" altLang="ko-KR" dirty="0"/>
              <a:t>architecture ) </a:t>
            </a:r>
            <a:r>
              <a:rPr kumimoji="1" lang="ko-KR" altLang="en-US" dirty="0"/>
              <a:t>와 궁합이 잘 맞음</a:t>
            </a:r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377C8782-5B55-EF46-8B77-7726FA909F9A}"/>
              </a:ext>
            </a:extLst>
          </p:cNvPr>
          <p:cNvSpPr/>
          <p:nvPr/>
        </p:nvSpPr>
        <p:spPr>
          <a:xfrm>
            <a:off x="629641" y="4940196"/>
            <a:ext cx="923026" cy="49170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3E0875-3FA4-954C-A0CB-C898034515E7}"/>
              </a:ext>
            </a:extLst>
          </p:cNvPr>
          <p:cNvSpPr txBox="1"/>
          <p:nvPr/>
        </p:nvSpPr>
        <p:spPr>
          <a:xfrm>
            <a:off x="668460" y="5001383"/>
            <a:ext cx="845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Model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5D0E636-0FBF-804E-821B-2E8D05B8C646}"/>
              </a:ext>
            </a:extLst>
          </p:cNvPr>
          <p:cNvSpPr/>
          <p:nvPr/>
        </p:nvSpPr>
        <p:spPr>
          <a:xfrm>
            <a:off x="2472398" y="4240378"/>
            <a:ext cx="1969189" cy="191247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2D98C3-5287-1B43-B095-667E32BD5FF6}"/>
              </a:ext>
            </a:extLst>
          </p:cNvPr>
          <p:cNvSpPr txBox="1"/>
          <p:nvPr/>
        </p:nvSpPr>
        <p:spPr>
          <a:xfrm>
            <a:off x="2731780" y="4306522"/>
            <a:ext cx="145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View Model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7948E0-BB01-F548-88A2-7D37472A8F90}"/>
              </a:ext>
            </a:extLst>
          </p:cNvPr>
          <p:cNvSpPr txBox="1"/>
          <p:nvPr/>
        </p:nvSpPr>
        <p:spPr>
          <a:xfrm>
            <a:off x="2649534" y="4738487"/>
            <a:ext cx="2042220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</a:rPr>
              <a:t>Observable&lt;[JSON]&gt;</a:t>
            </a:r>
            <a:endParaRPr kumimoji="1"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9843A6-7428-8544-B995-DFBD9CF68018}"/>
              </a:ext>
            </a:extLst>
          </p:cNvPr>
          <p:cNvSpPr txBox="1"/>
          <p:nvPr/>
        </p:nvSpPr>
        <p:spPr>
          <a:xfrm>
            <a:off x="2658161" y="5196614"/>
            <a:ext cx="2042220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</a:rPr>
              <a:t>Observable&lt;</a:t>
            </a:r>
            <a:r>
              <a:rPr kumimoji="1" lang="en-US" altLang="ko-KR" sz="1600" dirty="0" err="1">
                <a:solidFill>
                  <a:schemeClr val="bg1"/>
                </a:solidFill>
              </a:rPr>
              <a:t>Int</a:t>
            </a:r>
            <a:r>
              <a:rPr kumimoji="1" lang="en-US" altLang="ko-KR" sz="1600" dirty="0">
                <a:solidFill>
                  <a:schemeClr val="bg1"/>
                </a:solidFill>
              </a:rPr>
              <a:t>&gt;</a:t>
            </a:r>
            <a:endParaRPr kumimoji="1"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30AA0F-9CDF-7C4F-8563-49888E363E5F}"/>
              </a:ext>
            </a:extLst>
          </p:cNvPr>
          <p:cNvSpPr txBox="1"/>
          <p:nvPr/>
        </p:nvSpPr>
        <p:spPr>
          <a:xfrm>
            <a:off x="2649534" y="5653071"/>
            <a:ext cx="2042220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</a:rPr>
              <a:t>Observable&lt;String&gt;</a:t>
            </a:r>
            <a:endParaRPr kumimoji="1"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7DB10E-C7F0-0E45-89E8-0A4EE6556EE8}"/>
              </a:ext>
            </a:extLst>
          </p:cNvPr>
          <p:cNvSpPr/>
          <p:nvPr/>
        </p:nvSpPr>
        <p:spPr>
          <a:xfrm>
            <a:off x="5053553" y="4148810"/>
            <a:ext cx="1362974" cy="2072555"/>
          </a:xfrm>
          <a:prstGeom prst="rect">
            <a:avLst/>
          </a:prstGeom>
          <a:solidFill>
            <a:srgbClr val="ED7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E61A98-BE9E-7444-9350-5175ED2F5D0C}"/>
              </a:ext>
            </a:extLst>
          </p:cNvPr>
          <p:cNvSpPr txBox="1"/>
          <p:nvPr/>
        </p:nvSpPr>
        <p:spPr>
          <a:xfrm>
            <a:off x="5009828" y="4163744"/>
            <a:ext cx="1450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View Controller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CB46F0-ED16-3A46-9DC0-08FC790C0CC5}"/>
              </a:ext>
            </a:extLst>
          </p:cNvPr>
          <p:cNvSpPr txBox="1"/>
          <p:nvPr/>
        </p:nvSpPr>
        <p:spPr>
          <a:xfrm>
            <a:off x="5009828" y="5942020"/>
            <a:ext cx="14504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dirty="0">
                <a:solidFill>
                  <a:schemeClr val="bg1"/>
                </a:solidFill>
              </a:rPr>
              <a:t>binding code</a:t>
            </a:r>
            <a:endParaRPr kumimoji="1"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E28495-4FB9-FE47-8B4D-5F4EB1B1B14B}"/>
              </a:ext>
            </a:extLst>
          </p:cNvPr>
          <p:cNvSpPr txBox="1"/>
          <p:nvPr/>
        </p:nvSpPr>
        <p:spPr>
          <a:xfrm>
            <a:off x="6769700" y="4738487"/>
            <a:ext cx="1621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err="1"/>
              <a:t>UITableView</a:t>
            </a:r>
            <a:endParaRPr kumimoji="1" lang="ko-KR" alt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1DDF20-191C-484B-BCA7-D132A141F333}"/>
              </a:ext>
            </a:extLst>
          </p:cNvPr>
          <p:cNvSpPr txBox="1"/>
          <p:nvPr/>
        </p:nvSpPr>
        <p:spPr>
          <a:xfrm>
            <a:off x="6769700" y="5196614"/>
            <a:ext cx="1812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err="1"/>
              <a:t>UIProgressView</a:t>
            </a:r>
            <a:endParaRPr kumimoji="1"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E466F6-1060-1540-96D6-2B4E304F17B5}"/>
              </a:ext>
            </a:extLst>
          </p:cNvPr>
          <p:cNvSpPr txBox="1"/>
          <p:nvPr/>
        </p:nvSpPr>
        <p:spPr>
          <a:xfrm>
            <a:off x="6769700" y="5648021"/>
            <a:ext cx="1621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err="1"/>
              <a:t>UILable</a:t>
            </a:r>
            <a:endParaRPr kumimoji="1" lang="ko-KR" altLang="en-US" sz="16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5EC0E0A-C81C-A140-BD4A-38A9699BB731}"/>
              </a:ext>
            </a:extLst>
          </p:cNvPr>
          <p:cNvCxnSpPr>
            <a:stCxn id="6" idx="3"/>
            <a:endCxn id="17" idx="1"/>
          </p:cNvCxnSpPr>
          <p:nvPr/>
        </p:nvCxnSpPr>
        <p:spPr>
          <a:xfrm>
            <a:off x="4691754" y="4907764"/>
            <a:ext cx="2077946" cy="0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E99121B-E4A3-C242-8433-5449B6503C34}"/>
              </a:ext>
            </a:extLst>
          </p:cNvPr>
          <p:cNvCxnSpPr/>
          <p:nvPr/>
        </p:nvCxnSpPr>
        <p:spPr>
          <a:xfrm>
            <a:off x="4700381" y="5370715"/>
            <a:ext cx="2077946" cy="0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E8D750-5DAF-5D4C-A04A-11BDE3103730}"/>
              </a:ext>
            </a:extLst>
          </p:cNvPr>
          <p:cNvCxnSpPr/>
          <p:nvPr/>
        </p:nvCxnSpPr>
        <p:spPr>
          <a:xfrm>
            <a:off x="4691754" y="5810662"/>
            <a:ext cx="2077946" cy="0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C6DA389-D7E5-A042-ACFC-1CE60B8C6655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1552667" y="5186049"/>
            <a:ext cx="919731" cy="10565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3574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 err="1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RxCocoa</a:t>
            </a:r>
            <a:endParaRPr lang="en-US" altLang="ko-KR" sz="2851" u="sng" dirty="0">
              <a:solidFill>
                <a:srgbClr val="0070C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65F9F6-873E-054B-9D17-27237D2DAE64}"/>
              </a:ext>
            </a:extLst>
          </p:cNvPr>
          <p:cNvSpPr txBox="1"/>
          <p:nvPr/>
        </p:nvSpPr>
        <p:spPr>
          <a:xfrm>
            <a:off x="552091" y="1017917"/>
            <a:ext cx="6280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UIKit</a:t>
            </a:r>
            <a:r>
              <a:rPr kumimoji="1" lang="ko-KR" altLang="en-US" dirty="0"/>
              <a:t> </a:t>
            </a:r>
            <a:r>
              <a:rPr kumimoji="1" lang="en-US" altLang="ko-KR" dirty="0"/>
              <a:t>Component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위한 </a:t>
            </a:r>
            <a:r>
              <a:rPr kumimoji="1" lang="en-US" altLang="ko-KR" dirty="0"/>
              <a:t>Rx</a:t>
            </a:r>
            <a:r>
              <a:rPr kumimoji="1" lang="ko-KR" altLang="en-US" dirty="0"/>
              <a:t>영역을 제공한다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RxCocoa</a:t>
            </a:r>
            <a:r>
              <a:rPr kumimoji="1" lang="ko-KR" altLang="en-US" dirty="0"/>
              <a:t>가 제공하는 바인딩은 </a:t>
            </a:r>
            <a:r>
              <a:rPr kumimoji="1" lang="ko-KR" altLang="en-US" dirty="0" err="1"/>
              <a:t>단뱡향성이다</a:t>
            </a:r>
            <a:r>
              <a:rPr kumimoji="1"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E455C7-DB09-A143-B8B5-9A4FDE9AC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620" y="2286000"/>
            <a:ext cx="4279900" cy="1143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B4B178-3A73-3F42-A047-9C36EFD64746}"/>
              </a:ext>
            </a:extLst>
          </p:cNvPr>
          <p:cNvSpPr txBox="1"/>
          <p:nvPr/>
        </p:nvSpPr>
        <p:spPr>
          <a:xfrm>
            <a:off x="552091" y="3717985"/>
            <a:ext cx="7712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상기 이미지는 바인딩 </a:t>
            </a:r>
            <a:r>
              <a:rPr kumimoji="1" lang="en-US" altLang="ko-KR" dirty="0"/>
              <a:t>observable</a:t>
            </a:r>
            <a:r>
              <a:rPr kumimoji="1" lang="ko-KR" altLang="en-US" dirty="0"/>
              <a:t>을 표현한 것이다</a:t>
            </a:r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42618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 err="1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RxCocoa</a:t>
            </a:r>
            <a:endParaRPr lang="en-US" altLang="ko-KR" sz="2851" u="sng" dirty="0">
              <a:solidFill>
                <a:srgbClr val="0070C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69848B-CF8A-4643-9494-AEA480DCC99F}"/>
              </a:ext>
            </a:extLst>
          </p:cNvPr>
          <p:cNvSpPr txBox="1"/>
          <p:nvPr/>
        </p:nvSpPr>
        <p:spPr>
          <a:xfrm>
            <a:off x="423712" y="905773"/>
            <a:ext cx="6374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highlight>
                  <a:srgbClr val="FFFF00"/>
                </a:highlight>
              </a:rPr>
              <a:t>Binding observables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3B6F28-F4BC-0B47-B5E9-4E903B8E3BAE}"/>
              </a:ext>
            </a:extLst>
          </p:cNvPr>
          <p:cNvSpPr txBox="1"/>
          <p:nvPr/>
        </p:nvSpPr>
        <p:spPr>
          <a:xfrm>
            <a:off x="646981" y="1457864"/>
            <a:ext cx="686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HTTP Request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이용하여 날씨정보를 화면에 출력하는 예제</a:t>
            </a: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135284-4B43-CA46-92D7-14CB5C620DD2}"/>
              </a:ext>
            </a:extLst>
          </p:cNvPr>
          <p:cNvSpPr/>
          <p:nvPr/>
        </p:nvSpPr>
        <p:spPr>
          <a:xfrm>
            <a:off x="526211" y="3640347"/>
            <a:ext cx="2355011" cy="99203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A03E0-33ED-AA40-B7DE-A4AF03E62FA9}"/>
              </a:ext>
            </a:extLst>
          </p:cNvPr>
          <p:cNvSpPr txBox="1"/>
          <p:nvPr/>
        </p:nvSpPr>
        <p:spPr>
          <a:xfrm>
            <a:off x="750497" y="3951700"/>
            <a:ext cx="1906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Weather Data</a:t>
            </a:r>
            <a:endParaRPr kumimoji="1" lang="ko-KR" altLang="en-US" dirty="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393BBB4-522D-924E-BC84-FC9202DBAEC2}"/>
              </a:ext>
            </a:extLst>
          </p:cNvPr>
          <p:cNvSpPr/>
          <p:nvPr/>
        </p:nvSpPr>
        <p:spPr>
          <a:xfrm>
            <a:off x="5621128" y="2472169"/>
            <a:ext cx="2355011" cy="99203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52D037-C6A1-BD4D-900B-106D9434E614}"/>
              </a:ext>
            </a:extLst>
          </p:cNvPr>
          <p:cNvSpPr txBox="1"/>
          <p:nvPr/>
        </p:nvSpPr>
        <p:spPr>
          <a:xfrm>
            <a:off x="5845414" y="2662752"/>
            <a:ext cx="1906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Temperature</a:t>
            </a:r>
            <a:br>
              <a:rPr kumimoji="1" lang="en-US" altLang="ko-KR" dirty="0"/>
            </a:br>
            <a:r>
              <a:rPr kumimoji="1" lang="en-US" altLang="ko-KR" dirty="0"/>
              <a:t>label</a:t>
            </a:r>
            <a:endParaRPr kumimoji="1" lang="ko-KR" altLang="en-US" dirty="0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E429A5E-FE4C-304B-B0F7-2CC8B6AB504A}"/>
              </a:ext>
            </a:extLst>
          </p:cNvPr>
          <p:cNvSpPr/>
          <p:nvPr/>
        </p:nvSpPr>
        <p:spPr>
          <a:xfrm>
            <a:off x="5621128" y="3705746"/>
            <a:ext cx="2355011" cy="99203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1BCC26-CD6F-DE4A-A5A4-653B7807FE90}"/>
              </a:ext>
            </a:extLst>
          </p:cNvPr>
          <p:cNvSpPr txBox="1"/>
          <p:nvPr/>
        </p:nvSpPr>
        <p:spPr>
          <a:xfrm>
            <a:off x="5845414" y="3874536"/>
            <a:ext cx="1906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Humidity</a:t>
            </a:r>
            <a:br>
              <a:rPr kumimoji="1" lang="en-US" altLang="ko-KR" dirty="0"/>
            </a:br>
            <a:r>
              <a:rPr kumimoji="1" lang="en-US" altLang="ko-KR" dirty="0"/>
              <a:t>Label</a:t>
            </a:r>
            <a:endParaRPr kumimoji="1" lang="ko-KR" altLang="en-US" dirty="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41111E9D-6C8C-0F4E-919F-E39968EE4D1B}"/>
              </a:ext>
            </a:extLst>
          </p:cNvPr>
          <p:cNvSpPr/>
          <p:nvPr/>
        </p:nvSpPr>
        <p:spPr>
          <a:xfrm>
            <a:off x="5621128" y="4939324"/>
            <a:ext cx="2355011" cy="99203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243A14-3C7D-7B49-8E20-B734A4C5BD7B}"/>
              </a:ext>
            </a:extLst>
          </p:cNvPr>
          <p:cNvSpPr txBox="1"/>
          <p:nvPr/>
        </p:nvSpPr>
        <p:spPr>
          <a:xfrm>
            <a:off x="5845414" y="5250677"/>
            <a:ext cx="1906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Icon Label</a:t>
            </a:r>
            <a:endParaRPr kumimoji="1" lang="ko-KR" altLang="en-US" dirty="0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C0994D6D-49A3-4D41-BE94-1467F5615DF6}"/>
              </a:ext>
            </a:extLst>
          </p:cNvPr>
          <p:cNvCxnSpPr>
            <a:cxnSpLocks/>
            <a:stCxn id="11" idx="0"/>
            <a:endCxn id="13" idx="1"/>
          </p:cNvCxnSpPr>
          <p:nvPr/>
        </p:nvCxnSpPr>
        <p:spPr>
          <a:xfrm rot="5400000" flipH="1" flipV="1">
            <a:off x="3326343" y="1345563"/>
            <a:ext cx="672159" cy="3917411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AF97E59-4840-084D-8158-44677CC2275C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>
            <a:off x="2881222" y="4136366"/>
            <a:ext cx="2739906" cy="653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구부러진 연결선[U] 23">
            <a:extLst>
              <a:ext uri="{FF2B5EF4-FFF2-40B4-BE49-F238E27FC236}">
                <a16:creationId xmlns:a16="http://schemas.microsoft.com/office/drawing/2014/main" id="{5F58DB97-3F7B-DD43-8633-5AB788DBCE24}"/>
              </a:ext>
            </a:extLst>
          </p:cNvPr>
          <p:cNvCxnSpPr>
            <a:cxnSpLocks/>
            <a:stCxn id="11" idx="2"/>
            <a:endCxn id="17" idx="1"/>
          </p:cNvCxnSpPr>
          <p:nvPr/>
        </p:nvCxnSpPr>
        <p:spPr>
          <a:xfrm rot="16200000" flipH="1">
            <a:off x="3260943" y="3075158"/>
            <a:ext cx="802958" cy="3917411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E6B5AAC-6655-6D48-92EA-C9360E97D6DE}"/>
              </a:ext>
            </a:extLst>
          </p:cNvPr>
          <p:cNvSpPr txBox="1"/>
          <p:nvPr/>
        </p:nvSpPr>
        <p:spPr>
          <a:xfrm>
            <a:off x="3217653" y="2691441"/>
            <a:ext cx="1033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bindTo</a:t>
            </a:r>
            <a:endParaRPr kumimoji="1"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8BB180-5BA4-4A40-920E-EDEE122AD2EB}"/>
              </a:ext>
            </a:extLst>
          </p:cNvPr>
          <p:cNvSpPr txBox="1"/>
          <p:nvPr/>
        </p:nvSpPr>
        <p:spPr>
          <a:xfrm>
            <a:off x="3400455" y="3701636"/>
            <a:ext cx="1033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bindTo</a:t>
            </a:r>
            <a:endParaRPr kumimoji="1"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477D2D-8817-124D-BA5A-F51B5F1A9D9A}"/>
              </a:ext>
            </a:extLst>
          </p:cNvPr>
          <p:cNvSpPr txBox="1"/>
          <p:nvPr/>
        </p:nvSpPr>
        <p:spPr>
          <a:xfrm>
            <a:off x="3400455" y="4939324"/>
            <a:ext cx="1033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bindTo</a:t>
            </a:r>
            <a:endParaRPr kumimoji="1"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9D6FF6-2E1D-674F-BC36-23B37C43A496}"/>
              </a:ext>
            </a:extLst>
          </p:cNvPr>
          <p:cNvSpPr txBox="1"/>
          <p:nvPr/>
        </p:nvSpPr>
        <p:spPr>
          <a:xfrm>
            <a:off x="423712" y="6076204"/>
            <a:ext cx="732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날씨 정보를 가져온 후 각각의 </a:t>
            </a:r>
            <a:r>
              <a:rPr kumimoji="1" lang="en-US" altLang="ko-KR" dirty="0"/>
              <a:t>Label</a:t>
            </a:r>
            <a:r>
              <a:rPr kumimoji="1" lang="ko-KR" altLang="en-US" dirty="0"/>
              <a:t>에 바인딩을 한다</a:t>
            </a:r>
          </a:p>
        </p:txBody>
      </p:sp>
    </p:spTree>
    <p:extLst>
      <p:ext uri="{BB962C8B-B14F-4D97-AF65-F5344CB8AC3E}">
        <p14:creationId xmlns:p14="http://schemas.microsoft.com/office/powerpoint/2010/main" val="40681708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 err="1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RxCocoa</a:t>
            </a:r>
            <a:endParaRPr lang="en-US" altLang="ko-KR" sz="2851" u="sng" dirty="0">
              <a:solidFill>
                <a:srgbClr val="0070C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4463DD-9416-3049-B10B-BE693615E7A1}"/>
              </a:ext>
            </a:extLst>
          </p:cNvPr>
          <p:cNvSpPr txBox="1"/>
          <p:nvPr/>
        </p:nvSpPr>
        <p:spPr>
          <a:xfrm>
            <a:off x="4813539" y="1751162"/>
            <a:ext cx="4106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search</a:t>
            </a:r>
            <a:r>
              <a:rPr kumimoji="1" lang="ko-KR" altLang="en-US" dirty="0"/>
              <a:t>는 날씨정보를 가져오는 함수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각각의 </a:t>
            </a:r>
            <a:r>
              <a:rPr kumimoji="1" lang="en-US" altLang="ko-KR" dirty="0"/>
              <a:t>UI</a:t>
            </a:r>
            <a:r>
              <a:rPr kumimoji="1" lang="ko-KR" altLang="en-US" dirty="0"/>
              <a:t> 컴포넌트에 바인딩을 한다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75A821-622C-A945-A0F7-7A7469A294F1}"/>
              </a:ext>
            </a:extLst>
          </p:cNvPr>
          <p:cNvSpPr txBox="1"/>
          <p:nvPr/>
        </p:nvSpPr>
        <p:spPr>
          <a:xfrm>
            <a:off x="224287" y="1500996"/>
            <a:ext cx="4347713" cy="34163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search.map</a:t>
            </a:r>
            <a:r>
              <a:rPr kumimoji="1" lang="en-US" altLang="ko-KR" dirty="0"/>
              <a:t> {$0.icon}</a:t>
            </a:r>
          </a:p>
          <a:p>
            <a:r>
              <a:rPr kumimoji="1" lang="en-US" altLang="ko-KR" dirty="0"/>
              <a:t>  .bind( to : </a:t>
            </a:r>
            <a:r>
              <a:rPr kumimoji="1" lang="en-US" altLang="ko-KR" dirty="0" err="1"/>
              <a:t>iconLabel.rx.text</a:t>
            </a:r>
            <a:r>
              <a:rPr kumimoji="1" lang="en-US" altLang="ko-KR" dirty="0"/>
              <a:t> )</a:t>
            </a:r>
          </a:p>
          <a:p>
            <a:r>
              <a:rPr kumimoji="1" lang="en-US" altLang="ko-KR" dirty="0"/>
              <a:t>  .disposed(by : bag)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search.map</a:t>
            </a:r>
            <a:r>
              <a:rPr kumimoji="1" lang="en-US" altLang="ko-KR" dirty="0"/>
              <a:t> {“\($0.humidity)%”}</a:t>
            </a:r>
          </a:p>
          <a:p>
            <a:r>
              <a:rPr kumimoji="1" lang="en-US" altLang="ko-KR" dirty="0"/>
              <a:t>  .bind( to : </a:t>
            </a:r>
            <a:r>
              <a:rPr kumimoji="1" lang="en-US" altLang="ko-KR" dirty="0" err="1"/>
              <a:t>humidityLabel.rx.text</a:t>
            </a:r>
            <a:r>
              <a:rPr kumimoji="1" lang="en-US" altLang="ko-KR" dirty="0"/>
              <a:t> )</a:t>
            </a:r>
          </a:p>
          <a:p>
            <a:r>
              <a:rPr kumimoji="1" lang="en-US" altLang="ko-KR" dirty="0"/>
              <a:t>  .disposed(by : bag)</a:t>
            </a:r>
            <a:endParaRPr kumimoji="1" lang="ko-KR" altLang="en-US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search.map</a:t>
            </a:r>
            <a:r>
              <a:rPr kumimoji="1" lang="en-US" altLang="ko-KR" dirty="0"/>
              <a:t> {$0.cityName}</a:t>
            </a:r>
          </a:p>
          <a:p>
            <a:r>
              <a:rPr kumimoji="1" lang="en-US" altLang="ko-KR" dirty="0"/>
              <a:t>  .bind( to : </a:t>
            </a:r>
            <a:r>
              <a:rPr kumimoji="1" lang="en-US" altLang="ko-KR" dirty="0" err="1"/>
              <a:t>cityNameLabel.rx.text</a:t>
            </a:r>
            <a:r>
              <a:rPr kumimoji="1" lang="en-US" altLang="ko-KR" dirty="0"/>
              <a:t> )</a:t>
            </a:r>
          </a:p>
          <a:p>
            <a:r>
              <a:rPr kumimoji="1" lang="en-US" altLang="ko-KR" dirty="0"/>
              <a:t>  .disposed(by : bag)</a:t>
            </a:r>
            <a:endParaRPr kumimoji="1" lang="ko-KR" altLang="en-US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95362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 err="1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RxCocoa</a:t>
            </a:r>
            <a:endParaRPr lang="en-US" altLang="ko-KR" sz="2851" u="sng" dirty="0">
              <a:solidFill>
                <a:srgbClr val="0070C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25D5B5-82D6-F647-98DD-3F3724DC911B}"/>
              </a:ext>
            </a:extLst>
          </p:cNvPr>
          <p:cNvSpPr txBox="1"/>
          <p:nvPr/>
        </p:nvSpPr>
        <p:spPr>
          <a:xfrm>
            <a:off x="388189" y="992038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highlight>
                  <a:srgbClr val="FFFF00"/>
                </a:highlight>
              </a:rPr>
              <a:t>ControlProperty</a:t>
            </a:r>
            <a:r>
              <a:rPr kumimoji="1" lang="en-US" altLang="ko-KR" dirty="0">
                <a:highlight>
                  <a:srgbClr val="FFFF00"/>
                </a:highlight>
              </a:rPr>
              <a:t> &amp; Driver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A3924C-ADEB-7545-A5BE-3DF624E0EDF0}"/>
              </a:ext>
            </a:extLst>
          </p:cNvPr>
          <p:cNvSpPr txBox="1"/>
          <p:nvPr/>
        </p:nvSpPr>
        <p:spPr>
          <a:xfrm>
            <a:off x="741872" y="1500996"/>
            <a:ext cx="790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UI</a:t>
            </a:r>
            <a:r>
              <a:rPr kumimoji="1" lang="ko-KR" altLang="en-US" dirty="0"/>
              <a:t> 요소들을 바인딩 할 때 메인스레드에서 수행하며 다음과 같은 특징이 있다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A7B0CA-291A-C64F-BBA9-6B87B64418D1}"/>
              </a:ext>
            </a:extLst>
          </p:cNvPr>
          <p:cNvSpPr txBox="1"/>
          <p:nvPr/>
        </p:nvSpPr>
        <p:spPr>
          <a:xfrm>
            <a:off x="741872" y="2053087"/>
            <a:ext cx="5210354" cy="1293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/>
              <a:t>메인스레드에서 수행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/>
              <a:t>에러를 발생하지 않음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/>
              <a:t>사이드 이펙트 공유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3E072B-6CFB-8E4D-AAAE-375C8D4C4443}"/>
              </a:ext>
            </a:extLst>
          </p:cNvPr>
          <p:cNvSpPr txBox="1"/>
          <p:nvPr/>
        </p:nvSpPr>
        <p:spPr>
          <a:xfrm>
            <a:off x="596240" y="4002657"/>
            <a:ext cx="665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UI </a:t>
            </a:r>
            <a:r>
              <a:rPr kumimoji="1" lang="ko-KR" altLang="en-US" dirty="0"/>
              <a:t>에 항상 표시되는 항목과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항상 처리되는 항목을 보장하기 위해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1CA1F0-D524-6048-8FAE-D664DA342270}"/>
              </a:ext>
            </a:extLst>
          </p:cNvPr>
          <p:cNvSpPr txBox="1"/>
          <p:nvPr/>
        </p:nvSpPr>
        <p:spPr>
          <a:xfrm>
            <a:off x="845389" y="4830792"/>
            <a:ext cx="5710686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ControlProperty</a:t>
            </a:r>
            <a:r>
              <a:rPr kumimoji="1" lang="en-US" altLang="ko-KR" dirty="0"/>
              <a:t> and </a:t>
            </a:r>
            <a:r>
              <a:rPr kumimoji="1" lang="en-US" altLang="ko-KR" dirty="0" err="1"/>
              <a:t>ControlEvent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Driver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4398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 err="1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RxCocoa</a:t>
            </a:r>
            <a:endParaRPr lang="en-US" altLang="ko-KR" sz="2851" u="sng" dirty="0">
              <a:solidFill>
                <a:srgbClr val="0070C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B1E853-B041-CD49-8B31-857378C3E89B}"/>
              </a:ext>
            </a:extLst>
          </p:cNvPr>
          <p:cNvSpPr txBox="1"/>
          <p:nvPr/>
        </p:nvSpPr>
        <p:spPr>
          <a:xfrm>
            <a:off x="543464" y="1052423"/>
            <a:ext cx="4028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ControlProperty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F12EEA-ADEE-0148-99F5-34A23A586F17}"/>
              </a:ext>
            </a:extLst>
          </p:cNvPr>
          <p:cNvSpPr txBox="1"/>
          <p:nvPr/>
        </p:nvSpPr>
        <p:spPr>
          <a:xfrm>
            <a:off x="422694" y="1647645"/>
            <a:ext cx="7384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Rx extension</a:t>
            </a:r>
            <a:r>
              <a:rPr kumimoji="1" lang="ko-KR" altLang="en-US" dirty="0"/>
              <a:t>을 통해 사용할 수 있으며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data</a:t>
            </a:r>
            <a:r>
              <a:rPr kumimoji="1" lang="ko-KR" altLang="en-US" dirty="0"/>
              <a:t> 바인딩을 위해 사용된다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37EB78-620D-BF47-B0C0-8CA410A5EC48}"/>
              </a:ext>
            </a:extLst>
          </p:cNvPr>
          <p:cNvSpPr txBox="1"/>
          <p:nvPr/>
        </p:nvSpPr>
        <p:spPr>
          <a:xfrm>
            <a:off x="543464" y="2293976"/>
            <a:ext cx="4028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ControlEvent</a:t>
            </a:r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CB9623-B650-C446-9FE9-00CB9FEC3E51}"/>
              </a:ext>
            </a:extLst>
          </p:cNvPr>
          <p:cNvSpPr txBox="1"/>
          <p:nvPr/>
        </p:nvSpPr>
        <p:spPr>
          <a:xfrm>
            <a:off x="543464" y="2847974"/>
            <a:ext cx="7384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UI</a:t>
            </a:r>
            <a:r>
              <a:rPr kumimoji="1" lang="ko-KR" altLang="en-US" dirty="0"/>
              <a:t> 컴포넌트의 이벤트를 </a:t>
            </a:r>
            <a:r>
              <a:rPr kumimoji="1" lang="en-US" altLang="ko-KR" dirty="0"/>
              <a:t>listen</a:t>
            </a:r>
            <a:r>
              <a:rPr kumimoji="1" lang="ko-KR" altLang="en-US" dirty="0"/>
              <a:t> 하기 위해 사용됨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컴포넌트가 </a:t>
            </a:r>
            <a:r>
              <a:rPr kumimoji="1" lang="en-US" altLang="ko-KR" dirty="0" err="1"/>
              <a:t>UIControlEvents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사용하여 현재 상태를 계속 추적할 경우 사용할 수 있음</a:t>
            </a:r>
            <a:endParaRPr kumimoji="1"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13538D-62B4-5748-BB96-3DDA5F9477D3}"/>
              </a:ext>
            </a:extLst>
          </p:cNvPr>
          <p:cNvSpPr txBox="1"/>
          <p:nvPr/>
        </p:nvSpPr>
        <p:spPr>
          <a:xfrm>
            <a:off x="543464" y="4144393"/>
            <a:ext cx="4028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u="sng" dirty="0">
                <a:solidFill>
                  <a:srgbClr val="FF0000"/>
                </a:solidFill>
              </a:rPr>
              <a:t>Driver</a:t>
            </a:r>
            <a:endParaRPr kumimoji="1" lang="ko-KR" altLang="en-US" b="1" u="sng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156255-D003-404F-8F6C-491671094EF6}"/>
              </a:ext>
            </a:extLst>
          </p:cNvPr>
          <p:cNvSpPr txBox="1"/>
          <p:nvPr/>
        </p:nvSpPr>
        <p:spPr>
          <a:xfrm>
            <a:off x="543464" y="4698391"/>
            <a:ext cx="7384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오류가 발생하지 않으며</a:t>
            </a:r>
            <a:endParaRPr kumimoji="1" lang="en-US" altLang="ko-KR" dirty="0"/>
          </a:p>
          <a:p>
            <a:r>
              <a:rPr kumimoji="1" lang="ko-KR" altLang="en-US" dirty="0"/>
              <a:t>모든 프로세스가 메인 스레드에서 실행되도록 보장</a:t>
            </a:r>
            <a:endParaRPr kumimoji="1" lang="en-US" altLang="ko-KR" dirty="0"/>
          </a:p>
          <a:p>
            <a:r>
              <a:rPr kumimoji="1" lang="ko-KR" altLang="en-US" dirty="0"/>
              <a:t>백그라운드 스레드에서 </a:t>
            </a:r>
            <a:r>
              <a:rPr kumimoji="1" lang="en-US" altLang="ko-KR" dirty="0"/>
              <a:t>UI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변경하지 않아도 됨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58151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 err="1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RxCocoa</a:t>
            </a:r>
            <a:endParaRPr lang="en-US" altLang="ko-KR" sz="2851" u="sng" dirty="0">
              <a:solidFill>
                <a:srgbClr val="0070C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4B3595-A280-9C47-9545-17BFCC3ABAA3}"/>
              </a:ext>
            </a:extLst>
          </p:cNvPr>
          <p:cNvSpPr txBox="1"/>
          <p:nvPr/>
        </p:nvSpPr>
        <p:spPr>
          <a:xfrm>
            <a:off x="285689" y="914400"/>
            <a:ext cx="540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highlight>
                  <a:srgbClr val="FFFF00"/>
                </a:highlight>
              </a:rPr>
              <a:t>Driver &amp; </a:t>
            </a:r>
            <a:r>
              <a:rPr kumimoji="1" lang="en-US" altLang="ko-KR" dirty="0" err="1">
                <a:highlight>
                  <a:srgbClr val="FFFF00"/>
                </a:highlight>
              </a:rPr>
              <a:t>ControlProPerty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AB6B6B-D4AB-C44B-88A9-94B0443FFB4F}"/>
              </a:ext>
            </a:extLst>
          </p:cNvPr>
          <p:cNvSpPr txBox="1"/>
          <p:nvPr/>
        </p:nvSpPr>
        <p:spPr>
          <a:xfrm>
            <a:off x="414068" y="1466491"/>
            <a:ext cx="6607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가장 첫번째 스텝은 </a:t>
            </a:r>
            <a:r>
              <a:rPr kumimoji="1" lang="en-US" altLang="ko-KR" dirty="0"/>
              <a:t>Observable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driver</a:t>
            </a:r>
            <a:r>
              <a:rPr kumimoji="1" lang="ko-KR" altLang="en-US" dirty="0"/>
              <a:t> 타입으로 변경한다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D18283-95F4-DA4B-A437-31C7209DF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89" y="2205487"/>
            <a:ext cx="8496300" cy="1981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29EA24-9A70-A64E-965A-FB243504F08F}"/>
              </a:ext>
            </a:extLst>
          </p:cNvPr>
          <p:cNvSpPr txBox="1"/>
          <p:nvPr/>
        </p:nvSpPr>
        <p:spPr>
          <a:xfrm>
            <a:off x="508958" y="4459857"/>
            <a:ext cx="77982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날씨 정보를 받아오는 </a:t>
            </a:r>
            <a:r>
              <a:rPr kumimoji="1" lang="en-US" altLang="ko-KR" dirty="0"/>
              <a:t>HTTP Request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ControlEvent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이벤트를 받고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 Observable</a:t>
            </a:r>
            <a:r>
              <a:rPr kumimoji="1" lang="ko-KR" altLang="en-US" dirty="0"/>
              <a:t>로 변환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데이터 가공 및 처리 후 </a:t>
            </a:r>
            <a:r>
              <a:rPr kumimoji="1" lang="en-US" altLang="ko-KR" dirty="0" err="1"/>
              <a:t>asDriver</a:t>
            </a:r>
            <a:r>
              <a:rPr kumimoji="1" lang="en-US" altLang="ko-KR" dirty="0"/>
              <a:t>(..)</a:t>
            </a:r>
            <a:r>
              <a:rPr kumimoji="1" lang="ko-KR" altLang="en-US" dirty="0"/>
              <a:t>을 통해 </a:t>
            </a:r>
            <a:r>
              <a:rPr kumimoji="1" lang="en-US" altLang="ko-KR" dirty="0"/>
              <a:t>Observable -&gt; driver </a:t>
            </a:r>
            <a:r>
              <a:rPr kumimoji="1" lang="ko-KR" altLang="en-US" dirty="0"/>
              <a:t>로 변환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파라미터로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observable </a:t>
            </a:r>
            <a:r>
              <a:rPr kumimoji="1" lang="ko-KR" altLang="en-US" dirty="0"/>
              <a:t>에서 에러가 발생했을 경우 사용할 기본값을 넘겨준다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62145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 err="1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RxCocoa</a:t>
            </a:r>
            <a:endParaRPr lang="en-US" altLang="ko-KR" sz="2851" u="sng" dirty="0">
              <a:solidFill>
                <a:srgbClr val="0070C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AE299C-593A-BE4C-8A6D-0B5E0E7FC1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214"/>
          <a:stretch/>
        </p:blipFill>
        <p:spPr>
          <a:xfrm>
            <a:off x="4744408" y="1500996"/>
            <a:ext cx="4175304" cy="3683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4BBDBC-264E-E549-B8E3-E3B548E3051B}"/>
              </a:ext>
            </a:extLst>
          </p:cNvPr>
          <p:cNvSpPr txBox="1"/>
          <p:nvPr/>
        </p:nvSpPr>
        <p:spPr>
          <a:xfrm>
            <a:off x="224288" y="1500996"/>
            <a:ext cx="3786996" cy="34163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search.map</a:t>
            </a:r>
            <a:r>
              <a:rPr kumimoji="1" lang="en-US" altLang="ko-KR" dirty="0"/>
              <a:t> {$0.icon}</a:t>
            </a:r>
          </a:p>
          <a:p>
            <a:r>
              <a:rPr kumimoji="1" lang="en-US" altLang="ko-KR" dirty="0"/>
              <a:t>  .bind( to : </a:t>
            </a:r>
            <a:r>
              <a:rPr kumimoji="1" lang="en-US" altLang="ko-KR" dirty="0" err="1"/>
              <a:t>iconLabel.rx.text</a:t>
            </a:r>
            <a:r>
              <a:rPr kumimoji="1" lang="en-US" altLang="ko-KR" dirty="0"/>
              <a:t> )</a:t>
            </a:r>
          </a:p>
          <a:p>
            <a:r>
              <a:rPr kumimoji="1" lang="en-US" altLang="ko-KR" dirty="0"/>
              <a:t>  .disposed(by : bag)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search.map</a:t>
            </a:r>
            <a:r>
              <a:rPr kumimoji="1" lang="en-US" altLang="ko-KR" dirty="0"/>
              <a:t> {“\($0.humidity)%”}</a:t>
            </a:r>
          </a:p>
          <a:p>
            <a:r>
              <a:rPr kumimoji="1" lang="en-US" altLang="ko-KR" dirty="0"/>
              <a:t>  .bind( to : </a:t>
            </a:r>
            <a:r>
              <a:rPr kumimoji="1" lang="en-US" altLang="ko-KR" dirty="0" err="1"/>
              <a:t>humidityLabel.rx.text</a:t>
            </a:r>
            <a:r>
              <a:rPr kumimoji="1" lang="en-US" altLang="ko-KR" dirty="0"/>
              <a:t> )</a:t>
            </a:r>
          </a:p>
          <a:p>
            <a:r>
              <a:rPr kumimoji="1" lang="en-US" altLang="ko-KR" dirty="0"/>
              <a:t>  .disposed(by : bag)</a:t>
            </a:r>
            <a:endParaRPr kumimoji="1" lang="ko-KR" altLang="en-US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search.map</a:t>
            </a:r>
            <a:r>
              <a:rPr kumimoji="1" lang="en-US" altLang="ko-KR" dirty="0"/>
              <a:t> {$0.cityName}</a:t>
            </a:r>
          </a:p>
          <a:p>
            <a:r>
              <a:rPr kumimoji="1" lang="en-US" altLang="ko-KR" dirty="0"/>
              <a:t>  .bind( to : </a:t>
            </a:r>
            <a:r>
              <a:rPr kumimoji="1" lang="en-US" altLang="ko-KR" dirty="0" err="1"/>
              <a:t>cityNameLabel.rx.text</a:t>
            </a:r>
            <a:r>
              <a:rPr kumimoji="1" lang="en-US" altLang="ko-KR" dirty="0"/>
              <a:t> )</a:t>
            </a:r>
          </a:p>
          <a:p>
            <a:r>
              <a:rPr kumimoji="1" lang="en-US" altLang="ko-KR" dirty="0"/>
              <a:t>  .disposed(by : bag)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8025D858-9760-5341-9136-4C59B58B38C9}"/>
              </a:ext>
            </a:extLst>
          </p:cNvPr>
          <p:cNvSpPr/>
          <p:nvPr/>
        </p:nvSpPr>
        <p:spPr>
          <a:xfrm>
            <a:off x="4011284" y="3209156"/>
            <a:ext cx="724618" cy="439818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19E69F-5B10-4949-9988-07A5DA04A2E9}"/>
              </a:ext>
            </a:extLst>
          </p:cNvPr>
          <p:cNvSpPr txBox="1"/>
          <p:nvPr/>
        </p:nvSpPr>
        <p:spPr>
          <a:xfrm>
            <a:off x="285689" y="5374257"/>
            <a:ext cx="6270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Driver</a:t>
            </a:r>
            <a:r>
              <a:rPr kumimoji="1" lang="ko-KR" altLang="en-US" dirty="0"/>
              <a:t>에서는 </a:t>
            </a:r>
            <a:r>
              <a:rPr kumimoji="1" lang="en-US" altLang="ko-KR" dirty="0" err="1"/>
              <a:t>bindTo</a:t>
            </a:r>
            <a:r>
              <a:rPr kumimoji="1" lang="en-US" altLang="ko-KR" dirty="0"/>
              <a:t> </a:t>
            </a:r>
            <a:r>
              <a:rPr kumimoji="1" lang="ko-KR" altLang="en-US" dirty="0"/>
              <a:t>가 아닌 </a:t>
            </a:r>
            <a:r>
              <a:rPr kumimoji="1" lang="en-US" altLang="ko-KR" dirty="0"/>
              <a:t>drive()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바인딩 가능</a:t>
            </a:r>
          </a:p>
        </p:txBody>
      </p:sp>
    </p:spTree>
    <p:extLst>
      <p:ext uri="{BB962C8B-B14F-4D97-AF65-F5344CB8AC3E}">
        <p14:creationId xmlns:p14="http://schemas.microsoft.com/office/powerpoint/2010/main" val="41852588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Schedulers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CE47CE-FACF-BB4A-8950-CA92C83168AA}"/>
              </a:ext>
            </a:extLst>
          </p:cNvPr>
          <p:cNvSpPr txBox="1"/>
          <p:nvPr/>
        </p:nvSpPr>
        <p:spPr>
          <a:xfrm>
            <a:off x="603849" y="931653"/>
            <a:ext cx="8600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Scheduler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process</a:t>
            </a:r>
            <a:r>
              <a:rPr kumimoji="1" lang="ko-KR" altLang="en-US" dirty="0"/>
              <a:t>가 동작하는 </a:t>
            </a:r>
            <a:r>
              <a:rPr kumimoji="1" lang="en-US" altLang="ko-KR" dirty="0"/>
              <a:t>context</a:t>
            </a:r>
            <a:r>
              <a:rPr kumimoji="1" lang="ko-KR" altLang="en-US" dirty="0"/>
              <a:t>이다</a:t>
            </a:r>
            <a:endParaRPr kumimoji="1" lang="en-US" altLang="ko-KR" dirty="0"/>
          </a:p>
          <a:p>
            <a:r>
              <a:rPr kumimoji="1" lang="en-US" altLang="ko-KR" dirty="0"/>
              <a:t>Context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 thread, </a:t>
            </a:r>
            <a:r>
              <a:rPr kumimoji="1" lang="en-US" altLang="ko-KR" dirty="0" err="1"/>
              <a:t>dispatchQueue</a:t>
            </a:r>
            <a:r>
              <a:rPr kumimoji="1" lang="en-US" altLang="ko-KR" dirty="0"/>
              <a:t>, </a:t>
            </a:r>
            <a:r>
              <a:rPr kumimoji="1" lang="ko-KR" altLang="en-US" dirty="0"/>
              <a:t>또는 비슷한 </a:t>
            </a:r>
            <a:r>
              <a:rPr kumimoji="1" lang="ko-KR" altLang="en-US" dirty="0" err="1"/>
              <a:t>엔터티</a:t>
            </a:r>
            <a:r>
              <a:rPr kumimoji="1" lang="ko-KR" altLang="en-US" dirty="0"/>
              <a:t> 들이 될 수 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Rx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Thread-Safe </a:t>
            </a:r>
            <a:r>
              <a:rPr kumimoji="1" lang="ko-KR" altLang="en-US" dirty="0"/>
              <a:t>한 데이터에 관해서는 언제든 </a:t>
            </a:r>
            <a:r>
              <a:rPr kumimoji="1" lang="en-US" altLang="ko-KR" dirty="0"/>
              <a:t>Scheduler Switching</a:t>
            </a:r>
            <a:r>
              <a:rPr kumimoji="1" lang="ko-KR" altLang="en-US" dirty="0"/>
              <a:t>을 할 수 있다</a:t>
            </a:r>
          </a:p>
          <a:p>
            <a:endParaRPr kumimoji="1"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A05F34-5BEE-2A43-83EB-4CA6C037A861}"/>
              </a:ext>
            </a:extLst>
          </p:cNvPr>
          <p:cNvSpPr txBox="1"/>
          <p:nvPr/>
        </p:nvSpPr>
        <p:spPr>
          <a:xfrm>
            <a:off x="543464" y="1871931"/>
            <a:ext cx="304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Scheduler</a:t>
            </a:r>
            <a:r>
              <a:rPr kumimoji="1" lang="ko-KR" altLang="en-US" dirty="0"/>
              <a:t>의 사용 예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88AF2D37-E008-CC4E-B04F-FD80DD84C3C6}"/>
              </a:ext>
            </a:extLst>
          </p:cNvPr>
          <p:cNvSpPr/>
          <p:nvPr/>
        </p:nvSpPr>
        <p:spPr>
          <a:xfrm>
            <a:off x="603849" y="2704381"/>
            <a:ext cx="3968151" cy="14492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5FE851-6D97-6948-B23B-F0C2839000E3}"/>
              </a:ext>
            </a:extLst>
          </p:cNvPr>
          <p:cNvSpPr txBox="1"/>
          <p:nvPr/>
        </p:nvSpPr>
        <p:spPr>
          <a:xfrm>
            <a:off x="1449238" y="2812211"/>
            <a:ext cx="2277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Background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Scheduler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4CFA57-E754-1E44-BFC3-2EC68A6AE01D}"/>
              </a:ext>
            </a:extLst>
          </p:cNvPr>
          <p:cNvSpPr txBox="1"/>
          <p:nvPr/>
        </p:nvSpPr>
        <p:spPr>
          <a:xfrm>
            <a:off x="957531" y="3287769"/>
            <a:ext cx="1108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Network</a:t>
            </a:r>
          </a:p>
          <a:p>
            <a:r>
              <a:rPr kumimoji="1" lang="en-US" altLang="ko-KR" dirty="0">
                <a:solidFill>
                  <a:schemeClr val="bg1"/>
                </a:solidFill>
              </a:rPr>
              <a:t>request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0450BBB-922E-5F45-9021-CC78AA73E7C7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1968978" y="3634073"/>
            <a:ext cx="1194759" cy="621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F2BF076-870F-EA49-89FC-9009E2EAAA1F}"/>
              </a:ext>
            </a:extLst>
          </p:cNvPr>
          <p:cNvSpPr/>
          <p:nvPr/>
        </p:nvSpPr>
        <p:spPr>
          <a:xfrm>
            <a:off x="3163737" y="3357071"/>
            <a:ext cx="1125747" cy="5664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FEB818-33D9-C145-A55D-ED2715083A99}"/>
              </a:ext>
            </a:extLst>
          </p:cNvPr>
          <p:cNvSpPr txBox="1"/>
          <p:nvPr/>
        </p:nvSpPr>
        <p:spPr>
          <a:xfrm>
            <a:off x="3278037" y="3430395"/>
            <a:ext cx="110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cache()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BDF6CEE-C6F5-624A-941A-3CD894B40424}"/>
              </a:ext>
            </a:extLst>
          </p:cNvPr>
          <p:cNvCxnSpPr>
            <a:cxnSpLocks/>
          </p:cNvCxnSpPr>
          <p:nvPr/>
        </p:nvCxnSpPr>
        <p:spPr>
          <a:xfrm>
            <a:off x="4664733" y="3429000"/>
            <a:ext cx="907931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EB0B3621-5AD1-D645-92A7-B64BCC62C51E}"/>
              </a:ext>
            </a:extLst>
          </p:cNvPr>
          <p:cNvSpPr/>
          <p:nvPr/>
        </p:nvSpPr>
        <p:spPr>
          <a:xfrm>
            <a:off x="5669711" y="2704974"/>
            <a:ext cx="2810055" cy="14492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D3795C-15D2-AA4D-B74F-2CB077B6310A}"/>
              </a:ext>
            </a:extLst>
          </p:cNvPr>
          <p:cNvSpPr txBox="1"/>
          <p:nvPr/>
        </p:nvSpPr>
        <p:spPr>
          <a:xfrm>
            <a:off x="6262778" y="2797618"/>
            <a:ext cx="1612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solidFill>
                  <a:schemeClr val="bg1"/>
                </a:solidFill>
              </a:rPr>
              <a:t>MainScheduler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BE2AF7CA-090F-6942-8E0B-C7C3E4E82C5B}"/>
              </a:ext>
            </a:extLst>
          </p:cNvPr>
          <p:cNvSpPr/>
          <p:nvPr/>
        </p:nvSpPr>
        <p:spPr>
          <a:xfrm>
            <a:off x="5981341" y="3227465"/>
            <a:ext cx="2248259" cy="69604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8012FF-7EF3-4743-BF4A-DB5FD1175A5D}"/>
              </a:ext>
            </a:extLst>
          </p:cNvPr>
          <p:cNvSpPr txBox="1"/>
          <p:nvPr/>
        </p:nvSpPr>
        <p:spPr>
          <a:xfrm>
            <a:off x="6326346" y="3357071"/>
            <a:ext cx="2213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subscriptions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4D4EA9-1F1B-E94B-BE42-DEA648831130}"/>
              </a:ext>
            </a:extLst>
          </p:cNvPr>
          <p:cNvSpPr txBox="1"/>
          <p:nvPr/>
        </p:nvSpPr>
        <p:spPr>
          <a:xfrm>
            <a:off x="506800" y="4575608"/>
            <a:ext cx="82965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Network Request -&gt; cache() </a:t>
            </a:r>
            <a:r>
              <a:rPr kumimoji="1" lang="en-US" altLang="ko-KR" dirty="0">
                <a:sym typeface="Wingdings" pitchFamily="2" charset="2"/>
              </a:rPr>
              <a:t> </a:t>
            </a:r>
            <a:r>
              <a:rPr kumimoji="1" lang="ko-KR" altLang="en-US" dirty="0">
                <a:sym typeface="Wingdings" pitchFamily="2" charset="2"/>
              </a:rPr>
              <a:t>데이터가 메모리에 올라감 </a:t>
            </a:r>
            <a:r>
              <a:rPr kumimoji="1" lang="en-US" altLang="ko-KR" dirty="0">
                <a:sym typeface="Wingdings" pitchFamily="2" charset="2"/>
              </a:rPr>
              <a:t>(</a:t>
            </a:r>
            <a:r>
              <a:rPr kumimoji="1" lang="ko-KR" altLang="en-US" dirty="0">
                <a:sym typeface="Wingdings" pitchFamily="2" charset="2"/>
              </a:rPr>
              <a:t>백그라운드 스케줄러</a:t>
            </a:r>
            <a:r>
              <a:rPr kumimoji="1" lang="en-US" altLang="ko-KR" dirty="0">
                <a:sym typeface="Wingdings" pitchFamily="2" charset="2"/>
              </a:rPr>
              <a:t>)</a:t>
            </a:r>
          </a:p>
          <a:p>
            <a:endParaRPr kumimoji="1" lang="en-US" altLang="ko-KR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kumimoji="1" lang="ko-KR" altLang="en-US" dirty="0">
                <a:sym typeface="Wingdings" pitchFamily="2" charset="2"/>
              </a:rPr>
              <a:t>다른 스케줄러</a:t>
            </a:r>
            <a:r>
              <a:rPr kumimoji="1" lang="en-US" altLang="ko-KR" dirty="0">
                <a:sym typeface="Wingdings" pitchFamily="2" charset="2"/>
              </a:rPr>
              <a:t>(</a:t>
            </a:r>
            <a:r>
              <a:rPr kumimoji="1" lang="ko-KR" altLang="en-US" dirty="0">
                <a:sym typeface="Wingdings" pitchFamily="2" charset="2"/>
              </a:rPr>
              <a:t>대부분 </a:t>
            </a:r>
            <a:r>
              <a:rPr kumimoji="1" lang="en-US" altLang="ko-KR" dirty="0" err="1">
                <a:sym typeface="Wingdings" pitchFamily="2" charset="2"/>
              </a:rPr>
              <a:t>MainScheduler</a:t>
            </a:r>
            <a:r>
              <a:rPr kumimoji="1" lang="en-US" altLang="ko-KR" dirty="0">
                <a:sym typeface="Wingdings" pitchFamily="2" charset="2"/>
              </a:rPr>
              <a:t>)</a:t>
            </a:r>
            <a:r>
              <a:rPr kumimoji="1" lang="ko-KR" altLang="en-US" dirty="0">
                <a:sym typeface="Wingdings" pitchFamily="2" charset="2"/>
              </a:rPr>
              <a:t>의 구독자에게 전달</a:t>
            </a:r>
            <a:endParaRPr kumimoji="1" lang="en-US" altLang="ko-KR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endParaRPr kumimoji="1" lang="en-US" altLang="ko-KR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kumimoji="1" lang="ko-KR" altLang="en-US" dirty="0"/>
              <a:t>메인스케줄러는 메인스레드에서 동작하기 때문에 </a:t>
            </a:r>
            <a:r>
              <a:rPr kumimoji="1" lang="en-US" altLang="ko-KR" dirty="0"/>
              <a:t>UI </a:t>
            </a:r>
            <a:r>
              <a:rPr kumimoji="1" lang="ko-KR" altLang="en-US" dirty="0"/>
              <a:t>변경가능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42323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Schedulers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D6C6B2-5883-6D41-8644-FD8BF8AC7708}"/>
              </a:ext>
            </a:extLst>
          </p:cNvPr>
          <p:cNvSpPr txBox="1"/>
          <p:nvPr/>
        </p:nvSpPr>
        <p:spPr>
          <a:xfrm>
            <a:off x="285689" y="1112808"/>
            <a:ext cx="711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Scheduler </a:t>
            </a:r>
            <a:r>
              <a:rPr kumimoji="1" lang="ko-KR" altLang="en-US" dirty="0"/>
              <a:t>에 대한 가장 큰 오해는 </a:t>
            </a:r>
            <a:r>
              <a:rPr kumimoji="1" lang="en-US" altLang="ko-KR" dirty="0"/>
              <a:t>thread</a:t>
            </a:r>
            <a:r>
              <a:rPr kumimoji="1" lang="ko-KR" altLang="en-US" dirty="0"/>
              <a:t>와 같다는 생각</a:t>
            </a: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57EC536A-3F44-1949-90CE-C4DFCCC7EA26}"/>
              </a:ext>
            </a:extLst>
          </p:cNvPr>
          <p:cNvSpPr/>
          <p:nvPr/>
        </p:nvSpPr>
        <p:spPr>
          <a:xfrm>
            <a:off x="603849" y="2704381"/>
            <a:ext cx="3968151" cy="14492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C32BDA-079A-5049-9FBD-D5FA7E5BEF81}"/>
              </a:ext>
            </a:extLst>
          </p:cNvPr>
          <p:cNvSpPr txBox="1"/>
          <p:nvPr/>
        </p:nvSpPr>
        <p:spPr>
          <a:xfrm>
            <a:off x="1535502" y="2812211"/>
            <a:ext cx="2277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Background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Thread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41C8E9-A252-544C-8307-88B7A6448AA0}"/>
              </a:ext>
            </a:extLst>
          </p:cNvPr>
          <p:cNvSpPr/>
          <p:nvPr/>
        </p:nvSpPr>
        <p:spPr>
          <a:xfrm>
            <a:off x="964001" y="3289373"/>
            <a:ext cx="1485899" cy="5664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24F567-EBDF-7A4C-B1FC-61BD19358B23}"/>
              </a:ext>
            </a:extLst>
          </p:cNvPr>
          <p:cNvSpPr txBox="1"/>
          <p:nvPr/>
        </p:nvSpPr>
        <p:spPr>
          <a:xfrm>
            <a:off x="1078301" y="3362697"/>
            <a:ext cx="137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Scheduler 1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39EEB011-FE66-8341-BA55-58D2CBC9BFF6}"/>
              </a:ext>
            </a:extLst>
          </p:cNvPr>
          <p:cNvSpPr/>
          <p:nvPr/>
        </p:nvSpPr>
        <p:spPr>
          <a:xfrm>
            <a:off x="2810052" y="3289373"/>
            <a:ext cx="1485899" cy="5664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2D30CF-0AB9-B146-8E21-41515A1982AF}"/>
              </a:ext>
            </a:extLst>
          </p:cNvPr>
          <p:cNvSpPr txBox="1"/>
          <p:nvPr/>
        </p:nvSpPr>
        <p:spPr>
          <a:xfrm>
            <a:off x="2924352" y="3362697"/>
            <a:ext cx="137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Scheduler 2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24CA0064-7375-AF46-B603-A0DF6BD73F44}"/>
              </a:ext>
            </a:extLst>
          </p:cNvPr>
          <p:cNvSpPr/>
          <p:nvPr/>
        </p:nvSpPr>
        <p:spPr>
          <a:xfrm>
            <a:off x="603850" y="4440805"/>
            <a:ext cx="2206202" cy="14492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40AA03-AED7-1D42-AB09-CFCC61AFAD93}"/>
              </a:ext>
            </a:extLst>
          </p:cNvPr>
          <p:cNvSpPr txBox="1"/>
          <p:nvPr/>
        </p:nvSpPr>
        <p:spPr>
          <a:xfrm>
            <a:off x="832450" y="4548635"/>
            <a:ext cx="2277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Custom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Thread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606618FC-9AB2-E645-9A87-726E08161A27}"/>
              </a:ext>
            </a:extLst>
          </p:cNvPr>
          <p:cNvSpPr/>
          <p:nvPr/>
        </p:nvSpPr>
        <p:spPr>
          <a:xfrm>
            <a:off x="3038652" y="4440805"/>
            <a:ext cx="2018580" cy="14492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BFB457-7BB3-F448-946C-1E81C315276C}"/>
              </a:ext>
            </a:extLst>
          </p:cNvPr>
          <p:cNvSpPr txBox="1"/>
          <p:nvPr/>
        </p:nvSpPr>
        <p:spPr>
          <a:xfrm>
            <a:off x="3418213" y="4507708"/>
            <a:ext cx="2277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Main Thread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0F26BD1-D77E-E043-B34F-5928AB069844}"/>
              </a:ext>
            </a:extLst>
          </p:cNvPr>
          <p:cNvSpPr/>
          <p:nvPr/>
        </p:nvSpPr>
        <p:spPr>
          <a:xfrm>
            <a:off x="964001" y="5025797"/>
            <a:ext cx="3784841" cy="5664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D4E2EA-1459-904C-9021-E94427315A39}"/>
              </a:ext>
            </a:extLst>
          </p:cNvPr>
          <p:cNvSpPr txBox="1"/>
          <p:nvPr/>
        </p:nvSpPr>
        <p:spPr>
          <a:xfrm>
            <a:off x="1078301" y="5099121"/>
            <a:ext cx="3493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Scheduler 3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EFA0AA-12FA-A645-9EE6-34022F47488D}"/>
              </a:ext>
            </a:extLst>
          </p:cNvPr>
          <p:cNvSpPr txBox="1"/>
          <p:nvPr/>
        </p:nvSpPr>
        <p:spPr>
          <a:xfrm>
            <a:off x="542382" y="1850466"/>
            <a:ext cx="6021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다음과 같이 하나의 </a:t>
            </a:r>
            <a:r>
              <a:rPr kumimoji="1" lang="en-US" altLang="ko-KR" dirty="0"/>
              <a:t>Thread</a:t>
            </a:r>
            <a:r>
              <a:rPr kumimoji="1" lang="ko-KR" altLang="en-US" dirty="0"/>
              <a:t>에 여러 스케줄러 생성 가능</a:t>
            </a:r>
            <a:endParaRPr kumimoji="1" lang="en-US" altLang="ko-KR" dirty="0"/>
          </a:p>
          <a:p>
            <a:r>
              <a:rPr kumimoji="1" lang="ko-KR" altLang="en-US" dirty="0"/>
              <a:t>또 여러</a:t>
            </a:r>
            <a:r>
              <a:rPr kumimoji="1" lang="en-US" altLang="ko-KR" dirty="0"/>
              <a:t> Thread</a:t>
            </a:r>
            <a:r>
              <a:rPr kumimoji="1" lang="ko-KR" altLang="en-US" dirty="0"/>
              <a:t> 위에 하나의 스케줄러 생성 가능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4F6C0D-669A-6E43-A85C-10DCC30B1FE0}"/>
              </a:ext>
            </a:extLst>
          </p:cNvPr>
          <p:cNvSpPr txBox="1"/>
          <p:nvPr/>
        </p:nvSpPr>
        <p:spPr>
          <a:xfrm>
            <a:off x="599532" y="5997872"/>
            <a:ext cx="6021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Thread 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Scheduler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1:1 </a:t>
            </a:r>
            <a:r>
              <a:rPr kumimoji="1" lang="ko-KR" altLang="en-US" dirty="0"/>
              <a:t>관계가 아니다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68179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Schedulers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6A747E-32D0-F740-9FDF-69FBFFAC95A6}"/>
              </a:ext>
            </a:extLst>
          </p:cNvPr>
          <p:cNvSpPr txBox="1"/>
          <p:nvPr/>
        </p:nvSpPr>
        <p:spPr>
          <a:xfrm>
            <a:off x="285688" y="974785"/>
            <a:ext cx="9315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highlight>
                  <a:srgbClr val="FFFF00"/>
                </a:highlight>
              </a:rPr>
              <a:t>subscribeOn</a:t>
            </a:r>
            <a:r>
              <a:rPr kumimoji="1" lang="en-US" altLang="ko-KR" dirty="0">
                <a:highlight>
                  <a:srgbClr val="FFFF00"/>
                </a:highlight>
              </a:rPr>
              <a:t> &amp; </a:t>
            </a:r>
            <a:r>
              <a:rPr kumimoji="1" lang="en-US" altLang="ko-KR" dirty="0" err="1">
                <a:highlight>
                  <a:srgbClr val="FFFF00"/>
                </a:highlight>
              </a:rPr>
              <a:t>observeOn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A9086-E3C6-E440-9A45-62F29BD3A675}"/>
              </a:ext>
            </a:extLst>
          </p:cNvPr>
          <p:cNvSpPr txBox="1"/>
          <p:nvPr/>
        </p:nvSpPr>
        <p:spPr>
          <a:xfrm>
            <a:off x="405441" y="1344117"/>
            <a:ext cx="7548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subscribeOn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Observable</a:t>
            </a:r>
            <a:r>
              <a:rPr kumimoji="1" lang="ko-KR" altLang="en-US" dirty="0"/>
              <a:t>이 동작하는 스케줄러를 변경</a:t>
            </a:r>
            <a:endParaRPr kumimoji="1" lang="en-US" altLang="ko-KR" dirty="0"/>
          </a:p>
          <a:p>
            <a:r>
              <a:rPr kumimoji="1" lang="en-US" altLang="ko-KR" dirty="0" err="1"/>
              <a:t>observeOn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Observable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Observer</a:t>
            </a:r>
            <a:r>
              <a:rPr kumimoji="1" lang="ko-KR" altLang="en-US" dirty="0"/>
              <a:t>에게 알림을 보내는 스케줄러 변경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4CC535-38A9-3E43-889A-4018B8F40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3" y="2011192"/>
            <a:ext cx="3754684" cy="46151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F7A671-1675-5A4F-9104-54812133783D}"/>
              </a:ext>
            </a:extLst>
          </p:cNvPr>
          <p:cNvSpPr txBox="1"/>
          <p:nvPr/>
        </p:nvSpPr>
        <p:spPr>
          <a:xfrm>
            <a:off x="4433977" y="3429000"/>
            <a:ext cx="4442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observeOn</a:t>
            </a:r>
            <a:r>
              <a:rPr kumimoji="1" lang="en-US" altLang="ko-KR" dirty="0"/>
              <a:t> -&gt;</a:t>
            </a:r>
            <a:r>
              <a:rPr kumimoji="1" lang="ko-KR" altLang="en-US" dirty="0"/>
              <a:t> 호출 이후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적용</a:t>
            </a:r>
            <a:endParaRPr kumimoji="1" lang="en-US" altLang="ko-KR" dirty="0"/>
          </a:p>
          <a:p>
            <a:r>
              <a:rPr kumimoji="1" lang="en-US" altLang="ko-KR" dirty="0" err="1"/>
              <a:t>subscribeOn</a:t>
            </a:r>
            <a:r>
              <a:rPr kumimoji="1" lang="en-US" altLang="ko-KR" dirty="0"/>
              <a:t> -&gt; </a:t>
            </a:r>
            <a:r>
              <a:rPr kumimoji="1" lang="ko-KR" altLang="en-US" dirty="0"/>
              <a:t>호출 시점과 상관없이 전체에 적용</a:t>
            </a:r>
          </a:p>
        </p:txBody>
      </p:sp>
    </p:spTree>
    <p:extLst>
      <p:ext uri="{BB962C8B-B14F-4D97-AF65-F5344CB8AC3E}">
        <p14:creationId xmlns:p14="http://schemas.microsoft.com/office/powerpoint/2010/main" val="2344180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Hello </a:t>
            </a:r>
            <a:r>
              <a:rPr lang="en-US" altLang="ko-KR" sz="2851" u="sng" dirty="0" err="1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RxSwift</a:t>
            </a:r>
            <a:endParaRPr lang="en-US" altLang="ko-KR" sz="2851" u="sng" dirty="0">
              <a:solidFill>
                <a:srgbClr val="0070C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9DEEA5-27AD-9547-A642-D346541509D6}"/>
              </a:ext>
            </a:extLst>
          </p:cNvPr>
          <p:cNvSpPr txBox="1"/>
          <p:nvPr/>
        </p:nvSpPr>
        <p:spPr>
          <a:xfrm>
            <a:off x="439947" y="1009291"/>
            <a:ext cx="7142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반응형</a:t>
            </a:r>
            <a:r>
              <a:rPr kumimoji="1" lang="en-US" altLang="ko-KR" dirty="0"/>
              <a:t>?</a:t>
            </a:r>
          </a:p>
          <a:p>
            <a:r>
              <a:rPr kumimoji="1" lang="en-US" altLang="ko-KR" dirty="0"/>
              <a:t>    </a:t>
            </a:r>
            <a:r>
              <a:rPr kumimoji="1" lang="ko-KR" altLang="en-US" dirty="0"/>
              <a:t>변화를 기다리고 변화가 있으면 반응</a:t>
            </a:r>
            <a:r>
              <a:rPr kumimoji="1" lang="en-US" altLang="ko-KR" dirty="0"/>
              <a:t>,</a:t>
            </a:r>
            <a:r>
              <a:rPr kumimoji="1" lang="ko-KR" altLang="en-US" dirty="0"/>
              <a:t>표현</a:t>
            </a:r>
            <a:r>
              <a:rPr kumimoji="1" lang="en-US" altLang="ko-KR" dirty="0"/>
              <a:t>,</a:t>
            </a:r>
            <a:r>
              <a:rPr kumimoji="1" lang="ko-KR" altLang="en-US" dirty="0"/>
              <a:t>구독</a:t>
            </a:r>
            <a:r>
              <a:rPr kumimoji="1" lang="en-US" altLang="ko-KR" dirty="0"/>
              <a:t>,</a:t>
            </a:r>
            <a:r>
              <a:rPr kumimoji="1" lang="ko-KR" altLang="en-US" dirty="0"/>
              <a:t>관찰 등을 수행</a:t>
            </a:r>
            <a:endParaRPr kumimoji="1"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03B95E-EF8D-9A4B-86E8-0AC6915FF1D7}"/>
              </a:ext>
            </a:extLst>
          </p:cNvPr>
          <p:cNvSpPr txBox="1"/>
          <p:nvPr/>
        </p:nvSpPr>
        <p:spPr>
          <a:xfrm>
            <a:off x="2648311" y="1951672"/>
            <a:ext cx="3157268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var</a:t>
            </a:r>
            <a:r>
              <a:rPr kumimoji="1" lang="en-US" altLang="ko-KR" dirty="0"/>
              <a:t> a = 1</a:t>
            </a:r>
          </a:p>
          <a:p>
            <a:r>
              <a:rPr kumimoji="1" lang="en-US" altLang="ko-KR" dirty="0" err="1"/>
              <a:t>var</a:t>
            </a:r>
            <a:r>
              <a:rPr kumimoji="1" lang="en-US" altLang="ko-KR" dirty="0"/>
              <a:t> b = 2</a:t>
            </a:r>
          </a:p>
          <a:p>
            <a:r>
              <a:rPr kumimoji="1" lang="en-US" altLang="ko-KR" dirty="0" err="1"/>
              <a:t>var</a:t>
            </a:r>
            <a:r>
              <a:rPr kumimoji="1" lang="en-US" altLang="ko-KR" dirty="0"/>
              <a:t> c = a + b // c = 3</a:t>
            </a:r>
          </a:p>
          <a:p>
            <a:r>
              <a:rPr kumimoji="1" lang="en-US" altLang="ko-KR" dirty="0"/>
              <a:t>a = 4</a:t>
            </a:r>
          </a:p>
          <a:p>
            <a:r>
              <a:rPr kumimoji="1" lang="en-US" altLang="ko-KR" dirty="0"/>
              <a:t>c </a:t>
            </a:r>
            <a:r>
              <a:rPr kumimoji="1" lang="ko-KR" altLang="en-US" dirty="0"/>
              <a:t>의 값은</a:t>
            </a:r>
            <a:r>
              <a:rPr kumimoji="1" lang="en-US" altLang="ko-KR" dirty="0"/>
              <a:t>??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36C589-24AE-7541-BC26-D26DC75CBE6B}"/>
              </a:ext>
            </a:extLst>
          </p:cNvPr>
          <p:cNvSpPr txBox="1"/>
          <p:nvPr/>
        </p:nvSpPr>
        <p:spPr>
          <a:xfrm>
            <a:off x="439947" y="3804249"/>
            <a:ext cx="2113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명령형 프로그램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F912FF-81FE-5641-9531-EDBE1D7F6DFD}"/>
              </a:ext>
            </a:extLst>
          </p:cNvPr>
          <p:cNvSpPr txBox="1"/>
          <p:nvPr/>
        </p:nvSpPr>
        <p:spPr>
          <a:xfrm>
            <a:off x="5089585" y="3769743"/>
            <a:ext cx="2113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반응형</a:t>
            </a:r>
            <a:r>
              <a:rPr kumimoji="1" lang="ko-KR" altLang="en-US" dirty="0"/>
              <a:t> 프로그램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72B7B7-5461-C246-8DDD-896F49E4AD0C}"/>
              </a:ext>
            </a:extLst>
          </p:cNvPr>
          <p:cNvSpPr txBox="1"/>
          <p:nvPr/>
        </p:nvSpPr>
        <p:spPr>
          <a:xfrm>
            <a:off x="514711" y="4371381"/>
            <a:ext cx="3157268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var</a:t>
            </a:r>
            <a:r>
              <a:rPr kumimoji="1" lang="en-US" altLang="ko-KR" dirty="0"/>
              <a:t> a = 1</a:t>
            </a:r>
          </a:p>
          <a:p>
            <a:r>
              <a:rPr kumimoji="1" lang="en-US" altLang="ko-KR" dirty="0" err="1"/>
              <a:t>var</a:t>
            </a:r>
            <a:r>
              <a:rPr kumimoji="1" lang="en-US" altLang="ko-KR" dirty="0"/>
              <a:t> b = 2</a:t>
            </a:r>
          </a:p>
          <a:p>
            <a:r>
              <a:rPr kumimoji="1" lang="en-US" altLang="ko-KR" dirty="0" err="1"/>
              <a:t>var</a:t>
            </a:r>
            <a:r>
              <a:rPr kumimoji="1" lang="en-US" altLang="ko-KR" dirty="0"/>
              <a:t> c = a + b // c = 3</a:t>
            </a:r>
          </a:p>
          <a:p>
            <a:r>
              <a:rPr kumimoji="1" lang="en-US" altLang="ko-KR" dirty="0"/>
              <a:t>a = 4</a:t>
            </a:r>
          </a:p>
          <a:p>
            <a:r>
              <a:rPr kumimoji="1" lang="en-US" altLang="ko-KR" dirty="0"/>
              <a:t>// c = 3</a:t>
            </a:r>
            <a:endParaRPr kumimoji="1"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E736CF-150C-DC4C-BECA-948BAE059F56}"/>
              </a:ext>
            </a:extLst>
          </p:cNvPr>
          <p:cNvSpPr txBox="1"/>
          <p:nvPr/>
        </p:nvSpPr>
        <p:spPr>
          <a:xfrm>
            <a:off x="5089585" y="4371381"/>
            <a:ext cx="3157268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var</a:t>
            </a:r>
            <a:r>
              <a:rPr kumimoji="1" lang="en-US" altLang="ko-KR" dirty="0"/>
              <a:t> a = 1</a:t>
            </a:r>
          </a:p>
          <a:p>
            <a:r>
              <a:rPr kumimoji="1" lang="en-US" altLang="ko-KR" dirty="0" err="1"/>
              <a:t>var</a:t>
            </a:r>
            <a:r>
              <a:rPr kumimoji="1" lang="en-US" altLang="ko-KR" dirty="0"/>
              <a:t> b = 2</a:t>
            </a:r>
          </a:p>
          <a:p>
            <a:r>
              <a:rPr kumimoji="1" lang="en-US" altLang="ko-KR" dirty="0" err="1"/>
              <a:t>var</a:t>
            </a:r>
            <a:r>
              <a:rPr kumimoji="1" lang="en-US" altLang="ko-KR" dirty="0"/>
              <a:t> c = a + b // c = 3</a:t>
            </a:r>
          </a:p>
          <a:p>
            <a:r>
              <a:rPr kumimoji="1" lang="en-US" altLang="ko-KR" dirty="0"/>
              <a:t>a = 4</a:t>
            </a:r>
          </a:p>
          <a:p>
            <a:r>
              <a:rPr kumimoji="1" lang="en-US" altLang="ko-KR" dirty="0"/>
              <a:t>// c = 6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85042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Schedulers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6A747E-32D0-F740-9FDF-69FBFFAC95A6}"/>
              </a:ext>
            </a:extLst>
          </p:cNvPr>
          <p:cNvSpPr txBox="1"/>
          <p:nvPr/>
        </p:nvSpPr>
        <p:spPr>
          <a:xfrm>
            <a:off x="285689" y="879895"/>
            <a:ext cx="9315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highlight>
                  <a:srgbClr val="FFFF00"/>
                </a:highlight>
              </a:rPr>
              <a:t>subscribeOn</a:t>
            </a:r>
            <a:r>
              <a:rPr kumimoji="1" lang="en-US" altLang="ko-KR" dirty="0">
                <a:highlight>
                  <a:srgbClr val="FFFF00"/>
                </a:highlight>
              </a:rPr>
              <a:t> &amp; </a:t>
            </a:r>
            <a:r>
              <a:rPr kumimoji="1" lang="en-US" altLang="ko-KR" dirty="0" err="1">
                <a:highlight>
                  <a:srgbClr val="FFFF00"/>
                </a:highlight>
              </a:rPr>
              <a:t>observeOn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C34B93-310E-5146-9069-C9D33295CE0B}"/>
              </a:ext>
            </a:extLst>
          </p:cNvPr>
          <p:cNvSpPr txBox="1"/>
          <p:nvPr/>
        </p:nvSpPr>
        <p:spPr>
          <a:xfrm>
            <a:off x="448573" y="1354347"/>
            <a:ext cx="8583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기본적으로 </a:t>
            </a:r>
            <a:r>
              <a:rPr kumimoji="1" lang="en-US" altLang="ko-KR" dirty="0"/>
              <a:t>Observable </a:t>
            </a:r>
            <a:r>
              <a:rPr kumimoji="1" lang="ko-KR" altLang="en-US" dirty="0"/>
              <a:t>연산자는 </a:t>
            </a:r>
            <a:r>
              <a:rPr kumimoji="1" lang="en-US" altLang="ko-KR" dirty="0"/>
              <a:t>subscribe</a:t>
            </a:r>
            <a:r>
              <a:rPr kumimoji="1" lang="ko-KR" altLang="en-US" dirty="0"/>
              <a:t>을 호출한 </a:t>
            </a:r>
            <a:r>
              <a:rPr kumimoji="1" lang="en-US" altLang="ko-KR" dirty="0"/>
              <a:t>Thread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사용하여 </a:t>
            </a:r>
            <a:r>
              <a:rPr kumimoji="1" lang="ko-KR" altLang="en-US" dirty="0" err="1"/>
              <a:t>옵저버에게</a:t>
            </a:r>
            <a:r>
              <a:rPr kumimoji="1" lang="ko-KR" altLang="en-US" dirty="0"/>
              <a:t> 알림을 보냄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0013EA-F51C-0347-AD08-A86CB4CFF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35" y="2411442"/>
            <a:ext cx="7073900" cy="2552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9C7D6C-7C3D-CC4D-98F6-4546637019D0}"/>
              </a:ext>
            </a:extLst>
          </p:cNvPr>
          <p:cNvSpPr txBox="1"/>
          <p:nvPr/>
        </p:nvSpPr>
        <p:spPr>
          <a:xfrm>
            <a:off x="638235" y="5098211"/>
            <a:ext cx="66597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비동기 처리를 위해 별도의 </a:t>
            </a:r>
            <a:r>
              <a:rPr kumimoji="1" lang="en-US" altLang="ko-KR" dirty="0"/>
              <a:t>Scheduler</a:t>
            </a:r>
            <a:r>
              <a:rPr kumimoji="1" lang="ko-KR" altLang="en-US" dirty="0"/>
              <a:t>에서</a:t>
            </a:r>
            <a:r>
              <a:rPr kumimoji="1" lang="en-US" altLang="ko-KR" dirty="0"/>
              <a:t> Observable </a:t>
            </a:r>
            <a:r>
              <a:rPr kumimoji="1" lang="ko-KR" altLang="en-US" dirty="0"/>
              <a:t>연산 실행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연산 후 </a:t>
            </a:r>
            <a:r>
              <a:rPr kumimoji="1" lang="en-US" altLang="ko-KR" dirty="0"/>
              <a:t>UI </a:t>
            </a:r>
            <a:r>
              <a:rPr kumimoji="1" lang="ko-KR" altLang="en-US" dirty="0"/>
              <a:t>변경을 위해 </a:t>
            </a:r>
            <a:r>
              <a:rPr kumimoji="1" lang="en-US" altLang="ko-KR" dirty="0" err="1"/>
              <a:t>MainScheduler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</a:t>
            </a:r>
            <a:r>
              <a:rPr kumimoji="1" lang="en-US" altLang="ko-KR" dirty="0"/>
              <a:t>bind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메인 </a:t>
            </a:r>
            <a:r>
              <a:rPr kumimoji="1" lang="ko-KR" altLang="en-US" dirty="0" err="1"/>
              <a:t>쓰레드에서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bind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했기 때문에 반드시 </a:t>
            </a:r>
            <a:r>
              <a:rPr kumimoji="1" lang="en-US" altLang="ko-KR" dirty="0"/>
              <a:t>Scheduler </a:t>
            </a:r>
            <a:r>
              <a:rPr kumimoji="1" lang="ko-KR" altLang="en-US" dirty="0"/>
              <a:t>변경 후 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bind </a:t>
            </a:r>
            <a:r>
              <a:rPr kumimoji="1" lang="ko-KR" altLang="en-US" dirty="0"/>
              <a:t>할 때 메인 </a:t>
            </a:r>
            <a:r>
              <a:rPr kumimoji="1" lang="ko-KR" altLang="en-US" dirty="0" err="1"/>
              <a:t>쓰레드로</a:t>
            </a:r>
            <a:r>
              <a:rPr kumimoji="1" lang="ko-KR" altLang="en-US" dirty="0"/>
              <a:t> 돌아와야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68023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Schedulers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421723-067B-5644-8477-B61834F7AEF7}"/>
              </a:ext>
            </a:extLst>
          </p:cNvPr>
          <p:cNvSpPr txBox="1"/>
          <p:nvPr/>
        </p:nvSpPr>
        <p:spPr>
          <a:xfrm>
            <a:off x="491705" y="1268083"/>
            <a:ext cx="6892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Serial vs Concurrent schedulers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2EB78A-24C3-2948-8BF9-9B2D56111496}"/>
              </a:ext>
            </a:extLst>
          </p:cNvPr>
          <p:cNvSpPr txBox="1"/>
          <p:nvPr/>
        </p:nvSpPr>
        <p:spPr>
          <a:xfrm>
            <a:off x="790754" y="1675028"/>
            <a:ext cx="6892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Serial scheduler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사용하면 작업을 순차적으로 진행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Concurrent scheduler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사용하면 작업을 병렬로 진행</a:t>
            </a:r>
            <a:endParaRPr kumimoji="1"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55779A-2DDB-7D47-9C59-CCDAD4B0D531}"/>
              </a:ext>
            </a:extLst>
          </p:cNvPr>
          <p:cNvSpPr txBox="1"/>
          <p:nvPr/>
        </p:nvSpPr>
        <p:spPr>
          <a:xfrm>
            <a:off x="491705" y="2690336"/>
            <a:ext cx="68925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err="1"/>
              <a:t>MainScheduler</a:t>
            </a:r>
            <a:endParaRPr kumimoji="1" lang="en-US" altLang="ko-KR" b="1" dirty="0"/>
          </a:p>
          <a:p>
            <a:r>
              <a:rPr kumimoji="1" lang="en-US" altLang="ko-KR" dirty="0"/>
              <a:t>    Main Thread </a:t>
            </a:r>
            <a:r>
              <a:rPr kumimoji="1" lang="ko-KR" altLang="en-US" dirty="0"/>
              <a:t>위에서 동작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UI component</a:t>
            </a:r>
            <a:r>
              <a:rPr kumimoji="1" lang="ko-KR" altLang="en-US" dirty="0"/>
              <a:t>나 다른 높은 우선순위의 작업을 위해 사용</a:t>
            </a:r>
            <a:endParaRPr kumimoji="1" lang="en-US" altLang="ko-KR" dirty="0"/>
          </a:p>
          <a:p>
            <a:r>
              <a:rPr kumimoji="1" lang="ko-KR" altLang="en-US" dirty="0"/>
              <a:t>    오랜 시간 동작하는 프로그램에서는 이 스케줄러 사용 지향</a:t>
            </a:r>
            <a:endParaRPr kumimoji="1" lang="en-US" altLang="ko-KR" dirty="0"/>
          </a:p>
          <a:p>
            <a:r>
              <a:rPr kumimoji="1" lang="ko-KR" altLang="en-US" dirty="0"/>
              <a:t>        </a:t>
            </a:r>
            <a:r>
              <a:rPr kumimoji="1" lang="en-US" altLang="ko-KR" dirty="0"/>
              <a:t>ex ) </a:t>
            </a:r>
            <a:r>
              <a:rPr kumimoji="1" lang="ko-KR" altLang="en-US" dirty="0"/>
              <a:t>서버 요청 또는 다른 무거운 작업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3BFED5-A397-6F4C-AFC0-A662C381D70D}"/>
              </a:ext>
            </a:extLst>
          </p:cNvPr>
          <p:cNvSpPr txBox="1"/>
          <p:nvPr/>
        </p:nvSpPr>
        <p:spPr>
          <a:xfrm>
            <a:off x="491705" y="812891"/>
            <a:ext cx="2225616" cy="36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highlight>
                  <a:srgbClr val="FFFF00"/>
                </a:highlight>
              </a:rPr>
              <a:t>Built-in scheduler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44CD7E-1E4F-C045-B4FB-E808C4737761}"/>
              </a:ext>
            </a:extLst>
          </p:cNvPr>
          <p:cNvSpPr txBox="1"/>
          <p:nvPr/>
        </p:nvSpPr>
        <p:spPr>
          <a:xfrm>
            <a:off x="491705" y="4536641"/>
            <a:ext cx="68925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err="1"/>
              <a:t>SerialDispatchQueueScheduler</a:t>
            </a:r>
            <a:endParaRPr kumimoji="1" lang="en-US" altLang="ko-KR" b="1" dirty="0"/>
          </a:p>
          <a:p>
            <a:r>
              <a:rPr kumimoji="1" lang="en-US" altLang="ko-KR" dirty="0"/>
              <a:t>    </a:t>
            </a:r>
            <a:r>
              <a:rPr kumimoji="1" lang="en-US" altLang="ko-KR" dirty="0" err="1"/>
              <a:t>SerialDispatchQueue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이용하여 작업을 진행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 err="1"/>
              <a:t>observeOn</a:t>
            </a:r>
            <a:r>
              <a:rPr kumimoji="1" lang="ko-KR" altLang="en-US" dirty="0"/>
              <a:t>을 </a:t>
            </a:r>
            <a:r>
              <a:rPr kumimoji="1" lang="ko-KR" altLang="en-US" dirty="0" err="1"/>
              <a:t>사용할때</a:t>
            </a:r>
            <a:r>
              <a:rPr kumimoji="1" lang="ko-KR" altLang="en-US" dirty="0"/>
              <a:t> 다양한 이점이 있음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    Serial </a:t>
            </a:r>
            <a:r>
              <a:rPr kumimoji="1" lang="ko-KR" altLang="en-US" dirty="0"/>
              <a:t>방식으로  잘 </a:t>
            </a:r>
            <a:r>
              <a:rPr kumimoji="1" lang="ko-KR" altLang="en-US" dirty="0" err="1"/>
              <a:t>스케쥴된</a:t>
            </a:r>
            <a:r>
              <a:rPr kumimoji="1" lang="ko-KR" altLang="en-US" dirty="0"/>
              <a:t> 백그라운드 프로세스 처리 가능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64601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Schedulers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3BFED5-A397-6F4C-AFC0-A662C381D70D}"/>
              </a:ext>
            </a:extLst>
          </p:cNvPr>
          <p:cNvSpPr txBox="1"/>
          <p:nvPr/>
        </p:nvSpPr>
        <p:spPr>
          <a:xfrm>
            <a:off x="491705" y="812891"/>
            <a:ext cx="2225616" cy="36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highlight>
                  <a:srgbClr val="FFFF00"/>
                </a:highlight>
              </a:rPr>
              <a:t>Built-in scheduler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1D17FD-E9EB-E84C-9C0C-FFF0A03DD1B3}"/>
              </a:ext>
            </a:extLst>
          </p:cNvPr>
          <p:cNvSpPr txBox="1"/>
          <p:nvPr/>
        </p:nvSpPr>
        <p:spPr>
          <a:xfrm>
            <a:off x="465826" y="1394106"/>
            <a:ext cx="82123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err="1"/>
              <a:t>ConcurrentDispatchQueueScheduler</a:t>
            </a:r>
            <a:endParaRPr kumimoji="1" lang="en-US" altLang="ko-KR" b="1" dirty="0"/>
          </a:p>
          <a:p>
            <a:r>
              <a:rPr kumimoji="1" lang="en-US" altLang="ko-KR" dirty="0"/>
              <a:t>    </a:t>
            </a:r>
            <a:r>
              <a:rPr kumimoji="1" lang="en-US" altLang="ko-KR" dirty="0" err="1"/>
              <a:t>DispatchQueue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이용하여 작업을 진행</a:t>
            </a:r>
            <a:endParaRPr kumimoji="1" lang="en-US" altLang="ko-KR" dirty="0"/>
          </a:p>
          <a:p>
            <a:r>
              <a:rPr kumimoji="1" lang="ko-KR" altLang="en-US" dirty="0"/>
              <a:t>    작업을 병렬로 진행시킴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    </a:t>
            </a:r>
            <a:r>
              <a:rPr kumimoji="1" lang="ko-KR" altLang="en-US" dirty="0"/>
              <a:t>동시에 끝나야 하는 오랜 시간이 걸리는 여러 </a:t>
            </a:r>
            <a:r>
              <a:rPr kumimoji="1" lang="en-US" altLang="ko-KR" dirty="0"/>
              <a:t>Task</a:t>
            </a:r>
            <a:r>
              <a:rPr kumimoji="1" lang="ko-KR" altLang="en-US" dirty="0"/>
              <a:t>에 적합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 err="1"/>
              <a:t>ConcurrentDispatchQueue</a:t>
            </a:r>
            <a:r>
              <a:rPr kumimoji="1" lang="ko-KR" altLang="en-US" dirty="0"/>
              <a:t>는 여러 작업을 동시에 수행하며 그 결과를 모으는데</a:t>
            </a:r>
            <a:endParaRPr kumimoji="1" lang="en-US" altLang="ko-KR" dirty="0"/>
          </a:p>
          <a:p>
            <a:r>
              <a:rPr kumimoji="1" lang="ko-KR" altLang="en-US" dirty="0"/>
              <a:t>    최적화 되어있다</a:t>
            </a:r>
            <a:r>
              <a:rPr kumimoji="1" lang="en-US" altLang="ko-KR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ECBB6C-9D6A-914F-B244-424BCB3151A2}"/>
              </a:ext>
            </a:extLst>
          </p:cNvPr>
          <p:cNvSpPr txBox="1"/>
          <p:nvPr/>
        </p:nvSpPr>
        <p:spPr>
          <a:xfrm>
            <a:off x="465826" y="3285489"/>
            <a:ext cx="82123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err="1"/>
              <a:t>OperationQueueScheduler</a:t>
            </a:r>
            <a:endParaRPr kumimoji="1" lang="en-US" altLang="ko-KR" b="1" dirty="0"/>
          </a:p>
          <a:p>
            <a:r>
              <a:rPr kumimoji="1" lang="en-US" altLang="ko-KR" dirty="0"/>
              <a:t>    </a:t>
            </a:r>
            <a:r>
              <a:rPr kumimoji="1" lang="en-US" altLang="ko-KR" dirty="0" err="1"/>
              <a:t>NSOperationQueue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이용하여 작업 진행</a:t>
            </a:r>
            <a:endParaRPr kumimoji="1" lang="en-US" altLang="ko-KR" dirty="0"/>
          </a:p>
          <a:p>
            <a:r>
              <a:rPr kumimoji="1" lang="ko-KR" altLang="en-US" dirty="0"/>
              <a:t>    병렬 작업을 진행할 때 많은 </a:t>
            </a:r>
            <a:r>
              <a:rPr kumimoji="1" lang="en-US" altLang="ko-KR" dirty="0"/>
              <a:t>Control </a:t>
            </a:r>
            <a:r>
              <a:rPr kumimoji="1" lang="ko-KR" altLang="en-US" dirty="0"/>
              <a:t>이 필요하다면 </a:t>
            </a:r>
            <a:r>
              <a:rPr kumimoji="1" lang="en-US" altLang="ko-KR" dirty="0" err="1"/>
              <a:t>DispatchQueue</a:t>
            </a:r>
            <a:r>
              <a:rPr kumimoji="1" lang="ko-KR" altLang="en-US" dirty="0"/>
              <a:t>보다 적합</a:t>
            </a:r>
            <a:endParaRPr kumimoji="1" lang="en-US" altLang="ko-KR" dirty="0"/>
          </a:p>
          <a:p>
            <a:r>
              <a:rPr kumimoji="1" lang="en-US" altLang="ko-KR" dirty="0"/>
              <a:t>    </a:t>
            </a:r>
            <a:r>
              <a:rPr kumimoji="1" lang="ko-KR" altLang="en-US" dirty="0"/>
              <a:t>동시 작업의 수를 섬세하게 조정 할 때 사용가능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 err="1"/>
              <a:t>maxConcurrentOperationCount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변경하여 프로그램 필요에 맞게 </a:t>
            </a:r>
            <a:r>
              <a:rPr kumimoji="1" lang="ko-KR" altLang="en-US" dirty="0" err="1"/>
              <a:t>제어가능</a:t>
            </a:r>
            <a:endParaRPr kumimoji="1"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0C0DBD-900F-AB41-AD66-71348C832F0F}"/>
              </a:ext>
            </a:extLst>
          </p:cNvPr>
          <p:cNvSpPr txBox="1"/>
          <p:nvPr/>
        </p:nvSpPr>
        <p:spPr>
          <a:xfrm>
            <a:off x="491705" y="4990644"/>
            <a:ext cx="8212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err="1"/>
              <a:t>TestScheduler</a:t>
            </a:r>
            <a:endParaRPr kumimoji="1" lang="en-US" altLang="ko-KR" b="1" dirty="0"/>
          </a:p>
          <a:p>
            <a:r>
              <a:rPr kumimoji="1" lang="en-US" altLang="ko-KR" dirty="0"/>
              <a:t>    </a:t>
            </a:r>
            <a:r>
              <a:rPr kumimoji="1" lang="ko-KR" altLang="en-US" dirty="0"/>
              <a:t>테스트용으로 쓰이는 스케줄러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820046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MVVM with </a:t>
            </a:r>
            <a:r>
              <a:rPr lang="en-US" altLang="ko-KR" sz="2851" u="sng" dirty="0" err="1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RxSwift</a:t>
            </a:r>
            <a:endParaRPr lang="en-US" altLang="ko-KR" sz="2851" u="sng" dirty="0">
              <a:solidFill>
                <a:srgbClr val="0070C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3BFED5-A397-6F4C-AFC0-A662C381D70D}"/>
              </a:ext>
            </a:extLst>
          </p:cNvPr>
          <p:cNvSpPr txBox="1"/>
          <p:nvPr/>
        </p:nvSpPr>
        <p:spPr>
          <a:xfrm>
            <a:off x="491705" y="812891"/>
            <a:ext cx="2225616" cy="36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highlight>
                  <a:srgbClr val="FFFF00"/>
                </a:highlight>
              </a:rPr>
              <a:t>MVC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7E1F3B-D7EC-F945-B9B8-13FCDA29D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77" y="1355610"/>
            <a:ext cx="7402286" cy="13449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470F79-6824-CB45-AF20-A5A4A38DAE47}"/>
              </a:ext>
            </a:extLst>
          </p:cNvPr>
          <p:cNvSpPr txBox="1"/>
          <p:nvPr/>
        </p:nvSpPr>
        <p:spPr>
          <a:xfrm>
            <a:off x="181186" y="3135086"/>
            <a:ext cx="8962814" cy="2228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Controller</a:t>
            </a:r>
            <a:r>
              <a:rPr kumimoji="1" lang="ko-KR" altLang="en-US" dirty="0"/>
              <a:t>는 가운데에서 </a:t>
            </a:r>
            <a:r>
              <a:rPr kumimoji="1" lang="en-US" altLang="ko-KR" dirty="0"/>
              <a:t>Model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 모두를 업데이트 가능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View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Controller</a:t>
            </a:r>
            <a:r>
              <a:rPr kumimoji="1" lang="ko-KR" altLang="en-US" dirty="0"/>
              <a:t>가 강하게 연결되어 있어 </a:t>
            </a:r>
            <a:r>
              <a:rPr kumimoji="1" lang="en-US" altLang="ko-KR" dirty="0" err="1"/>
              <a:t>ViewController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Massive </a:t>
            </a:r>
            <a:r>
              <a:rPr kumimoji="1" lang="ko-KR" altLang="en-US" dirty="0"/>
              <a:t>해지는 현상 발생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Class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Overloading </a:t>
            </a:r>
            <a:r>
              <a:rPr kumimoji="1" lang="ko-KR" altLang="en-US" dirty="0"/>
              <a:t>하는 것이 나쁜 습관 인 것이지</a:t>
            </a:r>
            <a:r>
              <a:rPr kumimoji="1" lang="en-US" altLang="ko-KR" dirty="0"/>
              <a:t>,  MVC</a:t>
            </a:r>
            <a:r>
              <a:rPr kumimoji="1" lang="ko-KR" altLang="en-US" dirty="0"/>
              <a:t>가 나쁘다고는 말 할 수 없다 이미 많은 </a:t>
            </a:r>
            <a:r>
              <a:rPr kumimoji="1" lang="en-US" altLang="ko-KR" dirty="0"/>
              <a:t>App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MVC </a:t>
            </a:r>
            <a:r>
              <a:rPr kumimoji="1" lang="ko-KR" altLang="en-US" dirty="0"/>
              <a:t>패턴으로 잘 개발 되었기 때문이다</a:t>
            </a:r>
            <a:endParaRPr kumimoji="1"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7D6CE-4EB8-4240-ABAF-6C7343B86177}"/>
              </a:ext>
            </a:extLst>
          </p:cNvPr>
          <p:cNvSpPr txBox="1"/>
          <p:nvPr/>
        </p:nvSpPr>
        <p:spPr>
          <a:xfrm>
            <a:off x="687977" y="1181819"/>
            <a:ext cx="3622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M</a:t>
            </a:r>
            <a:r>
              <a:rPr kumimoji="1" lang="en-US" altLang="ko-KR" dirty="0"/>
              <a:t>odel + </a:t>
            </a:r>
            <a:r>
              <a:rPr kumimoji="1" lang="en-US" altLang="ko-KR" b="1" dirty="0"/>
              <a:t>V</a:t>
            </a:r>
            <a:r>
              <a:rPr kumimoji="1" lang="en-US" altLang="ko-KR" dirty="0"/>
              <a:t>iew + </a:t>
            </a:r>
            <a:r>
              <a:rPr kumimoji="1" lang="en-US" altLang="ko-KR" b="1" dirty="0"/>
              <a:t>C</a:t>
            </a:r>
            <a:r>
              <a:rPr kumimoji="1" lang="en-US" altLang="ko-KR" dirty="0"/>
              <a:t>ontroller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85432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MVVM with </a:t>
            </a:r>
            <a:r>
              <a:rPr lang="en-US" altLang="ko-KR" sz="2851" u="sng" dirty="0" err="1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RxSwift</a:t>
            </a:r>
            <a:endParaRPr lang="en-US" altLang="ko-KR" sz="2851" u="sng" dirty="0">
              <a:solidFill>
                <a:srgbClr val="0070C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3BFED5-A397-6F4C-AFC0-A662C381D70D}"/>
              </a:ext>
            </a:extLst>
          </p:cNvPr>
          <p:cNvSpPr txBox="1"/>
          <p:nvPr/>
        </p:nvSpPr>
        <p:spPr>
          <a:xfrm>
            <a:off x="491705" y="812891"/>
            <a:ext cx="2225616" cy="36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highlight>
                  <a:srgbClr val="FFFF00"/>
                </a:highlight>
              </a:rPr>
              <a:t>MVVM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4DEDBC-87BD-714B-975D-05CFCB25C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35" y="1431393"/>
            <a:ext cx="7190740" cy="13571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E803B0-A211-EF47-80E0-BFD84E7139AC}"/>
              </a:ext>
            </a:extLst>
          </p:cNvPr>
          <p:cNvSpPr txBox="1"/>
          <p:nvPr/>
        </p:nvSpPr>
        <p:spPr>
          <a:xfrm>
            <a:off x="408941" y="2788519"/>
            <a:ext cx="8173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ViewModel</a:t>
            </a:r>
            <a:r>
              <a:rPr kumimoji="1" lang="en-US" altLang="ko-KR" dirty="0"/>
              <a:t> 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View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표현하기 위해 만들어진 </a:t>
            </a:r>
            <a:r>
              <a:rPr kumimoji="1" lang="en-US" altLang="ko-KR" dirty="0"/>
              <a:t>Model</a:t>
            </a:r>
          </a:p>
          <a:p>
            <a:r>
              <a:rPr kumimoji="1" lang="en-US" altLang="ko-KR" dirty="0" err="1"/>
              <a:t>ViewModel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business logic</a:t>
            </a:r>
            <a:r>
              <a:rPr kumimoji="1" lang="ko-KR" altLang="en-US" dirty="0"/>
              <a:t>을 관리 하고 </a:t>
            </a:r>
            <a:r>
              <a:rPr kumimoji="1" lang="en-US" altLang="ko-KR" dirty="0"/>
              <a:t>Model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View </a:t>
            </a:r>
            <a:r>
              <a:rPr kumimoji="1" lang="ko-KR" altLang="en-US" dirty="0"/>
              <a:t>와 모두 통신한다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9035D7-C6F5-D742-9B96-2970CD710A73}"/>
              </a:ext>
            </a:extLst>
          </p:cNvPr>
          <p:cNvSpPr txBox="1"/>
          <p:nvPr/>
        </p:nvSpPr>
        <p:spPr>
          <a:xfrm>
            <a:off x="491705" y="1181819"/>
            <a:ext cx="7032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M</a:t>
            </a:r>
            <a:r>
              <a:rPr kumimoji="1" lang="en-US" altLang="ko-KR" dirty="0"/>
              <a:t>odel + </a:t>
            </a:r>
            <a:r>
              <a:rPr kumimoji="1" lang="en-US" altLang="ko-KR" b="1" dirty="0"/>
              <a:t>V</a:t>
            </a:r>
            <a:r>
              <a:rPr kumimoji="1" lang="en-US" altLang="ko-KR" dirty="0"/>
              <a:t>iew + </a:t>
            </a:r>
            <a:r>
              <a:rPr kumimoji="1" lang="en-US" altLang="ko-KR" b="1" dirty="0" err="1"/>
              <a:t>V</a:t>
            </a:r>
            <a:r>
              <a:rPr kumimoji="1" lang="en-US" altLang="ko-KR" dirty="0" err="1"/>
              <a:t>iew</a:t>
            </a:r>
            <a:r>
              <a:rPr kumimoji="1" lang="en-US" altLang="ko-KR" b="1" dirty="0" err="1"/>
              <a:t>M</a:t>
            </a:r>
            <a:r>
              <a:rPr kumimoji="1" lang="en-US" altLang="ko-KR" dirty="0" err="1"/>
              <a:t>odel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6B2A0A-A10D-A448-932F-5A06FC6BEA0D}"/>
              </a:ext>
            </a:extLst>
          </p:cNvPr>
          <p:cNvSpPr txBox="1"/>
          <p:nvPr/>
        </p:nvSpPr>
        <p:spPr>
          <a:xfrm>
            <a:off x="199936" y="3461464"/>
            <a:ext cx="8173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MVVM</a:t>
            </a:r>
            <a:r>
              <a:rPr kumimoji="1" lang="ko-KR" altLang="en-US" dirty="0"/>
              <a:t>는 다음과 같은 간단한 규칙을 따른다</a:t>
            </a:r>
            <a:r>
              <a:rPr kumimoji="1" lang="en-US" altLang="ko-KR" dirty="0"/>
              <a:t> :</a:t>
            </a:r>
          </a:p>
          <a:p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95C0E4-EE54-944E-836F-C26A096E7D93}"/>
              </a:ext>
            </a:extLst>
          </p:cNvPr>
          <p:cNvSpPr txBox="1"/>
          <p:nvPr/>
        </p:nvSpPr>
        <p:spPr>
          <a:xfrm>
            <a:off x="679269" y="3784629"/>
            <a:ext cx="7114903" cy="2955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Model</a:t>
            </a:r>
            <a:r>
              <a:rPr kumimoji="1" lang="ko-KR" altLang="en-US" dirty="0"/>
              <a:t>은 다른 </a:t>
            </a:r>
            <a:r>
              <a:rPr kumimoji="1" lang="en-US" altLang="ko-KR" dirty="0"/>
              <a:t>Class</a:t>
            </a:r>
            <a:r>
              <a:rPr kumimoji="1" lang="ko-KR" altLang="en-US" dirty="0"/>
              <a:t>들이 데이터 변경에 대한</a:t>
            </a:r>
            <a:r>
              <a:rPr kumimoji="1" lang="en-US" altLang="ko-KR" dirty="0"/>
              <a:t> notification</a:t>
            </a:r>
            <a:r>
              <a:rPr kumimoji="1" lang="ko-KR" altLang="en-US" dirty="0"/>
              <a:t>을 보내더라도 직접 통신을 하진 않는다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ViewModel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Model</a:t>
            </a:r>
            <a:r>
              <a:rPr kumimoji="1" lang="ko-KR" altLang="en-US" dirty="0"/>
              <a:t>과 통신하며 데이터를 </a:t>
            </a:r>
            <a:r>
              <a:rPr kumimoji="1" lang="en-US" altLang="ko-KR" dirty="0" err="1"/>
              <a:t>ViewController</a:t>
            </a:r>
            <a:r>
              <a:rPr kumimoji="1" lang="en-US" altLang="ko-KR" dirty="0"/>
              <a:t>(View)</a:t>
            </a:r>
            <a:r>
              <a:rPr kumimoji="1" lang="ko-KR" altLang="en-US" dirty="0"/>
              <a:t>로 내보낸다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ViewController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View Life Cycle</a:t>
            </a:r>
            <a:r>
              <a:rPr kumimoji="1" lang="ko-KR" altLang="en-US" dirty="0"/>
              <a:t>을 처리하고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데이터를 </a:t>
            </a:r>
            <a:r>
              <a:rPr kumimoji="1" lang="en-US" altLang="ko-KR" dirty="0"/>
              <a:t>UI </a:t>
            </a:r>
            <a:r>
              <a:rPr kumimoji="1" lang="ko-KR" altLang="en-US" dirty="0"/>
              <a:t>구성 요소에 </a:t>
            </a:r>
            <a:r>
              <a:rPr kumimoji="1" lang="en-US" altLang="ko-KR" dirty="0"/>
              <a:t>bind </a:t>
            </a:r>
            <a:r>
              <a:rPr kumimoji="1" lang="ko-KR" altLang="en-US" dirty="0"/>
              <a:t>할 때만 </a:t>
            </a:r>
            <a:r>
              <a:rPr kumimoji="1" lang="en-US" altLang="ko-KR" dirty="0" err="1"/>
              <a:t>ViewModel</a:t>
            </a:r>
            <a:r>
              <a:rPr kumimoji="1" lang="en-US" altLang="ko-KR" dirty="0"/>
              <a:t> </a:t>
            </a:r>
            <a:r>
              <a:rPr kumimoji="1" lang="ko-KR" altLang="en-US" dirty="0"/>
              <a:t>및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와 통신한다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View</a:t>
            </a:r>
            <a:r>
              <a:rPr kumimoji="1" lang="ko-KR" altLang="en-US" dirty="0"/>
              <a:t>는 오로지 </a:t>
            </a:r>
            <a:r>
              <a:rPr kumimoji="1" lang="en-US" altLang="ko-KR" dirty="0"/>
              <a:t>View Controller</a:t>
            </a:r>
            <a:r>
              <a:rPr kumimoji="1" lang="ko-KR" altLang="en-US" dirty="0"/>
              <a:t>의 이벤트 </a:t>
            </a:r>
            <a:r>
              <a:rPr kumimoji="1" lang="en-US" altLang="ko-KR" dirty="0"/>
              <a:t>notifying</a:t>
            </a:r>
            <a:r>
              <a:rPr kumimoji="1" lang="ko-KR" altLang="en-US" dirty="0"/>
              <a:t>만 한다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71147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MVVM with </a:t>
            </a:r>
            <a:r>
              <a:rPr lang="en-US" altLang="ko-KR" sz="2851" u="sng" dirty="0" err="1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RxSwift</a:t>
            </a:r>
            <a:endParaRPr lang="en-US" altLang="ko-KR" sz="2851" u="sng" dirty="0">
              <a:solidFill>
                <a:srgbClr val="0070C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3BFED5-A397-6F4C-AFC0-A662C381D70D}"/>
              </a:ext>
            </a:extLst>
          </p:cNvPr>
          <p:cNvSpPr txBox="1"/>
          <p:nvPr/>
        </p:nvSpPr>
        <p:spPr>
          <a:xfrm>
            <a:off x="491705" y="812891"/>
            <a:ext cx="2225616" cy="36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highlight>
                  <a:srgbClr val="FFFF00"/>
                </a:highlight>
              </a:rPr>
              <a:t>MVVM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A16FCA-CCF5-E942-998D-1FF7A08C5053}"/>
              </a:ext>
            </a:extLst>
          </p:cNvPr>
          <p:cNvSpPr txBox="1"/>
          <p:nvPr/>
        </p:nvSpPr>
        <p:spPr>
          <a:xfrm>
            <a:off x="627017" y="1254034"/>
            <a:ext cx="7114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ViewModel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ViewController</a:t>
            </a:r>
            <a:r>
              <a:rPr kumimoji="1" lang="en-US" altLang="ko-KR" dirty="0"/>
              <a:t> ??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E34526-D9F8-BD43-A7E6-A4666E7D64C3}"/>
              </a:ext>
            </a:extLst>
          </p:cNvPr>
          <p:cNvSpPr txBox="1"/>
          <p:nvPr/>
        </p:nvSpPr>
        <p:spPr>
          <a:xfrm>
            <a:off x="1210491" y="1623366"/>
            <a:ext cx="5538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Yes .. and no.</a:t>
            </a:r>
            <a:endParaRPr kumimoji="1"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346DFE-F8DB-C04B-BF61-F986544F45EE}"/>
              </a:ext>
            </a:extLst>
          </p:cNvPr>
          <p:cNvSpPr txBox="1"/>
          <p:nvPr/>
        </p:nvSpPr>
        <p:spPr>
          <a:xfrm>
            <a:off x="456353" y="2362030"/>
            <a:ext cx="80432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MVC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MVVM</a:t>
            </a:r>
            <a:r>
              <a:rPr kumimoji="1" lang="ko-KR" altLang="en-US" dirty="0"/>
              <a:t>의 차이점</a:t>
            </a:r>
            <a:r>
              <a:rPr kumimoji="1" lang="en-US" altLang="ko-KR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  </a:t>
            </a:r>
            <a:r>
              <a:rPr kumimoji="1" lang="en-US" altLang="ko-KR" dirty="0" err="1"/>
              <a:t>ViewController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View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Control</a:t>
            </a:r>
            <a:r>
              <a:rPr kumimoji="1" lang="ko-KR" altLang="en-US" dirty="0"/>
              <a:t>하지 않는 코드는 넣지 않는다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 즉</a:t>
            </a:r>
            <a:r>
              <a:rPr kumimoji="1" lang="en-US" altLang="ko-KR" dirty="0"/>
              <a:t>, Business Logic</a:t>
            </a:r>
            <a:r>
              <a:rPr kumimoji="1" lang="ko-KR" altLang="en-US" dirty="0"/>
              <a:t>은 모두 </a:t>
            </a:r>
            <a:r>
              <a:rPr kumimoji="1" lang="en-US" altLang="ko-KR" dirty="0" err="1"/>
              <a:t>ViewModel</a:t>
            </a:r>
            <a:r>
              <a:rPr kumimoji="1" lang="ko-KR" altLang="en-US" dirty="0"/>
              <a:t>로 이동시킨다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  </a:t>
            </a:r>
            <a:r>
              <a:rPr kumimoji="1" lang="en-US" altLang="ko-KR" dirty="0" err="1"/>
              <a:t>ViewController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business logic</a:t>
            </a:r>
            <a:r>
              <a:rPr kumimoji="1" lang="ko-KR" altLang="en-US" dirty="0"/>
              <a:t>을 작성하면</a:t>
            </a:r>
            <a:r>
              <a:rPr kumimoji="1" lang="en-US" altLang="ko-KR" dirty="0"/>
              <a:t> MVC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Massive </a:t>
            </a:r>
            <a:r>
              <a:rPr kumimoji="1" lang="en-US" altLang="ko-KR" dirty="0" err="1"/>
              <a:t>ViewController</a:t>
            </a:r>
            <a:r>
              <a:rPr kumimoji="1" lang="ko-KR" altLang="en-US" dirty="0"/>
              <a:t>와</a:t>
            </a:r>
            <a:r>
              <a:rPr kumimoji="1" lang="en-US" altLang="ko-KR" dirty="0"/>
              <a:t> </a:t>
            </a:r>
            <a:r>
              <a:rPr kumimoji="1" lang="ko-KR" altLang="en-US" dirty="0"/>
              <a:t>동일해 진다</a:t>
            </a:r>
            <a:r>
              <a:rPr kumimoji="1" lang="en-US" altLang="ko-KR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이를 해결하기위해 </a:t>
            </a:r>
            <a:r>
              <a:rPr kumimoji="1" lang="en-US" altLang="ko-KR" dirty="0" err="1"/>
              <a:t>ViewController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View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묶어 </a:t>
            </a:r>
            <a:r>
              <a:rPr kumimoji="1" lang="en-US" altLang="ko-KR" dirty="0"/>
              <a:t>View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컨트롤하고</a:t>
            </a:r>
            <a:r>
              <a:rPr kumimoji="1" lang="en-US" altLang="ko-KR" dirty="0"/>
              <a:t>, Business Logic</a:t>
            </a:r>
            <a:r>
              <a:rPr kumimoji="1" lang="ko-KR" altLang="en-US" dirty="0"/>
              <a:t>은 </a:t>
            </a:r>
            <a:r>
              <a:rPr kumimoji="1" lang="en-US" altLang="ko-KR" dirty="0" err="1"/>
              <a:t>ViewModel</a:t>
            </a:r>
            <a:r>
              <a:rPr kumimoji="1" lang="ko-KR" altLang="en-US" dirty="0"/>
              <a:t>로 이동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967626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MVVM with </a:t>
            </a:r>
            <a:r>
              <a:rPr lang="en-US" altLang="ko-KR" sz="2851" u="sng" dirty="0" err="1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RxSwift</a:t>
            </a:r>
            <a:endParaRPr lang="en-US" altLang="ko-KR" sz="2851" u="sng" dirty="0">
              <a:solidFill>
                <a:srgbClr val="0070C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3BFED5-A397-6F4C-AFC0-A662C381D70D}"/>
              </a:ext>
            </a:extLst>
          </p:cNvPr>
          <p:cNvSpPr txBox="1"/>
          <p:nvPr/>
        </p:nvSpPr>
        <p:spPr>
          <a:xfrm>
            <a:off x="491705" y="812891"/>
            <a:ext cx="2225616" cy="36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highlight>
                  <a:srgbClr val="FFFF00"/>
                </a:highlight>
              </a:rPr>
              <a:t>MVVM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1FF8A1-21ED-AE46-ADAD-2C8CE08EC5E5}"/>
              </a:ext>
            </a:extLst>
          </p:cNvPr>
          <p:cNvSpPr txBox="1"/>
          <p:nvPr/>
        </p:nvSpPr>
        <p:spPr>
          <a:xfrm>
            <a:off x="461225" y="1905506"/>
            <a:ext cx="456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MVVM </a:t>
            </a:r>
            <a:r>
              <a:rPr kumimoji="1" lang="ko-KR" altLang="en-US" dirty="0"/>
              <a:t>패턴의 장점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99FFF7-E79C-7345-A2E2-5CFF342D7D8E}"/>
              </a:ext>
            </a:extLst>
          </p:cNvPr>
          <p:cNvSpPr txBox="1"/>
          <p:nvPr/>
        </p:nvSpPr>
        <p:spPr>
          <a:xfrm>
            <a:off x="718457" y="2274838"/>
            <a:ext cx="77070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MVVM</a:t>
            </a:r>
            <a:r>
              <a:rPr kumimoji="1" lang="ko-KR" altLang="en-US" dirty="0"/>
              <a:t>의 장점은 코드 테스트의 용이함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Business Logic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 Life Cycle</a:t>
            </a:r>
            <a:r>
              <a:rPr kumimoji="1" lang="ko-KR" altLang="en-US" dirty="0"/>
              <a:t>을 분리하기 때문에</a:t>
            </a:r>
            <a:r>
              <a:rPr kumimoji="1" lang="en-US" altLang="ko-KR" dirty="0"/>
              <a:t>, View Controller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View </a:t>
            </a:r>
            <a:r>
              <a:rPr kumimoji="1" lang="ko-KR" altLang="en-US" dirty="0"/>
              <a:t>모두에 대해 명확하게 테스트 하는 것이 가능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ViewModel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UI Layer</a:t>
            </a:r>
            <a:r>
              <a:rPr kumimoji="1" lang="ko-KR" altLang="en-US" dirty="0"/>
              <a:t>로부터 완전히 분리되고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필요시에는</a:t>
            </a:r>
            <a:r>
              <a:rPr kumimoji="1" lang="ko-KR" altLang="en-US" dirty="0"/>
              <a:t> 재사용이 가능하다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View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바꾸는 것만으로 </a:t>
            </a:r>
            <a:r>
              <a:rPr kumimoji="1" lang="en-US" altLang="ko-KR" dirty="0"/>
              <a:t>iOS, MacOS, </a:t>
            </a:r>
            <a:r>
              <a:rPr kumimoji="1" lang="en-US" altLang="ko-KR" dirty="0" err="1"/>
              <a:t>tvOS</a:t>
            </a:r>
            <a:r>
              <a:rPr kumimoji="1" lang="ko-KR" altLang="en-US" dirty="0"/>
              <a:t>등 여러 플랫폼에 마이그레이션이 가능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4289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Observable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2E942D-DE71-DB40-AF7E-B46D18A829CE}"/>
              </a:ext>
            </a:extLst>
          </p:cNvPr>
          <p:cNvSpPr txBox="1"/>
          <p:nvPr/>
        </p:nvSpPr>
        <p:spPr>
          <a:xfrm>
            <a:off x="474453" y="1017917"/>
            <a:ext cx="8107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Observer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Observable</a:t>
            </a:r>
            <a:r>
              <a:rPr kumimoji="1" lang="ko-KR" altLang="en-US" dirty="0"/>
              <a:t>을 구독한다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Observable</a:t>
            </a:r>
            <a:r>
              <a:rPr kumimoji="1" lang="ko-KR" altLang="en-US" dirty="0"/>
              <a:t>이 배출하는 하나 연속된 항목에 </a:t>
            </a:r>
            <a:r>
              <a:rPr kumimoji="1" lang="en-US" altLang="ko-KR" dirty="0"/>
              <a:t>Observer</a:t>
            </a:r>
            <a:r>
              <a:rPr kumimoji="1" lang="ko-KR" altLang="en-US" dirty="0"/>
              <a:t>가 반응한다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F7C99A8-C02E-7E43-8363-94337B55A4D8}"/>
              </a:ext>
            </a:extLst>
          </p:cNvPr>
          <p:cNvCxnSpPr/>
          <p:nvPr/>
        </p:nvCxnSpPr>
        <p:spPr>
          <a:xfrm>
            <a:off x="862642" y="3847381"/>
            <a:ext cx="68666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6CC1DB03-E924-9643-A2D9-0D98E4578869}"/>
              </a:ext>
            </a:extLst>
          </p:cNvPr>
          <p:cNvSpPr/>
          <p:nvPr/>
        </p:nvSpPr>
        <p:spPr>
          <a:xfrm>
            <a:off x="1436298" y="3491560"/>
            <a:ext cx="711680" cy="71164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572119B-866A-434E-AC06-8D9DA97DF82A}"/>
              </a:ext>
            </a:extLst>
          </p:cNvPr>
          <p:cNvSpPr/>
          <p:nvPr/>
        </p:nvSpPr>
        <p:spPr>
          <a:xfrm>
            <a:off x="3253596" y="3491560"/>
            <a:ext cx="711680" cy="71164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885EAF3-BC66-7745-9C5A-7336B690A585}"/>
              </a:ext>
            </a:extLst>
          </p:cNvPr>
          <p:cNvSpPr/>
          <p:nvPr/>
        </p:nvSpPr>
        <p:spPr>
          <a:xfrm>
            <a:off x="5358442" y="3491560"/>
            <a:ext cx="711680" cy="71164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423315-E0A2-5E48-9B2C-8C535B87A190}"/>
              </a:ext>
            </a:extLst>
          </p:cNvPr>
          <p:cNvSpPr txBox="1"/>
          <p:nvPr/>
        </p:nvSpPr>
        <p:spPr>
          <a:xfrm>
            <a:off x="1546285" y="3662714"/>
            <a:ext cx="49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529BBF-FA15-544F-A290-2522999E4378}"/>
              </a:ext>
            </a:extLst>
          </p:cNvPr>
          <p:cNvSpPr txBox="1"/>
          <p:nvPr/>
        </p:nvSpPr>
        <p:spPr>
          <a:xfrm>
            <a:off x="3363583" y="3662714"/>
            <a:ext cx="49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911F6E-1BA6-0F43-B9C8-A3C66680C1B6}"/>
              </a:ext>
            </a:extLst>
          </p:cNvPr>
          <p:cNvSpPr txBox="1"/>
          <p:nvPr/>
        </p:nvSpPr>
        <p:spPr>
          <a:xfrm>
            <a:off x="5468429" y="3662714"/>
            <a:ext cx="49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BB7DDC-254D-F540-B7AB-46F2CD8B0AAD}"/>
              </a:ext>
            </a:extLst>
          </p:cNvPr>
          <p:cNvSpPr txBox="1"/>
          <p:nvPr/>
        </p:nvSpPr>
        <p:spPr>
          <a:xfrm>
            <a:off x="897147" y="5127528"/>
            <a:ext cx="6331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화살표는 시간의 흐름</a:t>
            </a:r>
            <a:endParaRPr kumimoji="1" lang="en-US" altLang="ko-KR" dirty="0"/>
          </a:p>
          <a:p>
            <a:r>
              <a:rPr kumimoji="1" lang="ko-KR" altLang="en-US" dirty="0"/>
              <a:t>숫자는 </a:t>
            </a:r>
            <a:r>
              <a:rPr kumimoji="1" lang="en-US" altLang="ko-KR" dirty="0"/>
              <a:t>emit</a:t>
            </a:r>
            <a:r>
              <a:rPr kumimoji="1" lang="ko-KR" altLang="en-US" dirty="0"/>
              <a:t>된 항목의 순서를 의미한다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7CE18F-C159-124A-8F10-20BEB148DF48}"/>
              </a:ext>
            </a:extLst>
          </p:cNvPr>
          <p:cNvSpPr txBox="1"/>
          <p:nvPr/>
        </p:nvSpPr>
        <p:spPr>
          <a:xfrm>
            <a:off x="590909" y="2485896"/>
            <a:ext cx="7686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Observable</a:t>
            </a:r>
            <a:r>
              <a:rPr kumimoji="1" lang="ko-KR" altLang="en-US" dirty="0"/>
              <a:t>은 다음과 같은 </a:t>
            </a:r>
            <a:r>
              <a:rPr kumimoji="1" lang="ko-KR" altLang="en-US" dirty="0" err="1"/>
              <a:t>마블</a:t>
            </a:r>
            <a:r>
              <a:rPr kumimoji="1" lang="ko-KR" altLang="en-US" dirty="0"/>
              <a:t> 다이어그램으로 표현 할 </a:t>
            </a:r>
            <a:r>
              <a:rPr kumimoji="1" lang="ko-KR" altLang="en-US" dirty="0" err="1"/>
              <a:t>수있다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9524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Observable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20FA30-7617-D24F-A6CE-128294316897}"/>
              </a:ext>
            </a:extLst>
          </p:cNvPr>
          <p:cNvSpPr txBox="1"/>
          <p:nvPr/>
        </p:nvSpPr>
        <p:spPr>
          <a:xfrm>
            <a:off x="500332" y="931653"/>
            <a:ext cx="2932981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Lifecycle of an Observable</a:t>
            </a:r>
            <a:endParaRPr kumimoji="1"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CA3CBE1-5C90-CD44-A571-58D6992378AA}"/>
              </a:ext>
            </a:extLst>
          </p:cNvPr>
          <p:cNvCxnSpPr/>
          <p:nvPr/>
        </p:nvCxnSpPr>
        <p:spPr>
          <a:xfrm>
            <a:off x="502489" y="2170651"/>
            <a:ext cx="68666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6B06AF79-75A0-684B-8E7E-013CBBB81D1C}"/>
              </a:ext>
            </a:extLst>
          </p:cNvPr>
          <p:cNvSpPr/>
          <p:nvPr/>
        </p:nvSpPr>
        <p:spPr>
          <a:xfrm>
            <a:off x="1076145" y="1814830"/>
            <a:ext cx="711680" cy="71164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60A1ACB-D675-1A4B-97D3-331946059CC2}"/>
              </a:ext>
            </a:extLst>
          </p:cNvPr>
          <p:cNvSpPr/>
          <p:nvPr/>
        </p:nvSpPr>
        <p:spPr>
          <a:xfrm>
            <a:off x="2893443" y="1814830"/>
            <a:ext cx="711680" cy="71164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0A50798-E6C3-304A-B6EA-961FAC3EFF6D}"/>
              </a:ext>
            </a:extLst>
          </p:cNvPr>
          <p:cNvSpPr/>
          <p:nvPr/>
        </p:nvSpPr>
        <p:spPr>
          <a:xfrm>
            <a:off x="4998289" y="1814830"/>
            <a:ext cx="711680" cy="71164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B6E6BA-11B2-4140-8660-233C61CF9371}"/>
              </a:ext>
            </a:extLst>
          </p:cNvPr>
          <p:cNvSpPr txBox="1"/>
          <p:nvPr/>
        </p:nvSpPr>
        <p:spPr>
          <a:xfrm>
            <a:off x="1186132" y="1985984"/>
            <a:ext cx="49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tap</a:t>
            </a:r>
            <a:endParaRPr kumimoji="1"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A8B9CE-4374-E54F-A5D1-ADB5ABBB8F05}"/>
              </a:ext>
            </a:extLst>
          </p:cNvPr>
          <p:cNvSpPr txBox="1"/>
          <p:nvPr/>
        </p:nvSpPr>
        <p:spPr>
          <a:xfrm>
            <a:off x="3003430" y="1985984"/>
            <a:ext cx="49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tap</a:t>
            </a:r>
            <a:endParaRPr kumimoji="1"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7D5002-996E-5742-B314-034F4E93DC74}"/>
              </a:ext>
            </a:extLst>
          </p:cNvPr>
          <p:cNvSpPr txBox="1"/>
          <p:nvPr/>
        </p:nvSpPr>
        <p:spPr>
          <a:xfrm>
            <a:off x="5108276" y="1985984"/>
            <a:ext cx="49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tap</a:t>
            </a:r>
            <a:endParaRPr kumimoji="1" lang="ko-KR" altLang="en-US" dirty="0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FACC77E-A976-6F44-960C-7EB4BA220F6A}"/>
              </a:ext>
            </a:extLst>
          </p:cNvPr>
          <p:cNvCxnSpPr/>
          <p:nvPr/>
        </p:nvCxnSpPr>
        <p:spPr>
          <a:xfrm>
            <a:off x="6549605" y="1755514"/>
            <a:ext cx="0" cy="830274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04C9FF6-A670-4247-BA4C-1BBEA311D9EE}"/>
              </a:ext>
            </a:extLst>
          </p:cNvPr>
          <p:cNvSpPr txBox="1"/>
          <p:nvPr/>
        </p:nvSpPr>
        <p:spPr>
          <a:xfrm>
            <a:off x="500332" y="1346790"/>
            <a:ext cx="6728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수직선은 </a:t>
            </a:r>
            <a:r>
              <a:rPr kumimoji="1" lang="en-US" altLang="ko-KR" dirty="0"/>
              <a:t>Observable Stream</a:t>
            </a:r>
            <a:r>
              <a:rPr kumimoji="1" lang="ko-KR" altLang="en-US" dirty="0"/>
              <a:t>이 종료 됐음을 나타낸다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2A9D88C-0130-BE48-9A99-9EC2E095307A}"/>
              </a:ext>
            </a:extLst>
          </p:cNvPr>
          <p:cNvCxnSpPr/>
          <p:nvPr/>
        </p:nvCxnSpPr>
        <p:spPr>
          <a:xfrm>
            <a:off x="612476" y="3799364"/>
            <a:ext cx="68666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17DE6C80-327D-784A-969F-210B78B12E14}"/>
              </a:ext>
            </a:extLst>
          </p:cNvPr>
          <p:cNvSpPr/>
          <p:nvPr/>
        </p:nvSpPr>
        <p:spPr>
          <a:xfrm>
            <a:off x="1186132" y="3443543"/>
            <a:ext cx="711680" cy="71164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A90C6B3-3DA6-D047-90C5-2FCC273AE931}"/>
              </a:ext>
            </a:extLst>
          </p:cNvPr>
          <p:cNvSpPr/>
          <p:nvPr/>
        </p:nvSpPr>
        <p:spPr>
          <a:xfrm>
            <a:off x="3003430" y="3443543"/>
            <a:ext cx="711680" cy="71164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5AD06A7-C495-DB4C-87F8-D9C33169302E}"/>
              </a:ext>
            </a:extLst>
          </p:cNvPr>
          <p:cNvSpPr/>
          <p:nvPr/>
        </p:nvSpPr>
        <p:spPr>
          <a:xfrm>
            <a:off x="5108276" y="3443543"/>
            <a:ext cx="711680" cy="71164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92EA35-92D2-EC4A-85EC-A6956C8FCE00}"/>
              </a:ext>
            </a:extLst>
          </p:cNvPr>
          <p:cNvSpPr txBox="1"/>
          <p:nvPr/>
        </p:nvSpPr>
        <p:spPr>
          <a:xfrm>
            <a:off x="1296119" y="3614697"/>
            <a:ext cx="49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tap</a:t>
            </a:r>
            <a:endParaRPr kumimoji="1"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23FA19-E980-6043-9383-B45E13008E16}"/>
              </a:ext>
            </a:extLst>
          </p:cNvPr>
          <p:cNvSpPr txBox="1"/>
          <p:nvPr/>
        </p:nvSpPr>
        <p:spPr>
          <a:xfrm>
            <a:off x="3113417" y="3614697"/>
            <a:ext cx="49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tap</a:t>
            </a:r>
            <a:endParaRPr kumimoji="1"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884E3B-73B6-3B4A-B4F4-8EFFAD6A748D}"/>
              </a:ext>
            </a:extLst>
          </p:cNvPr>
          <p:cNvSpPr txBox="1"/>
          <p:nvPr/>
        </p:nvSpPr>
        <p:spPr>
          <a:xfrm>
            <a:off x="5218263" y="3614697"/>
            <a:ext cx="49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tap</a:t>
            </a:r>
            <a:endParaRPr kumimoji="1"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E9141C-2A19-B740-963C-828F5AEEC282}"/>
              </a:ext>
            </a:extLst>
          </p:cNvPr>
          <p:cNvSpPr txBox="1"/>
          <p:nvPr/>
        </p:nvSpPr>
        <p:spPr>
          <a:xfrm>
            <a:off x="500332" y="2829999"/>
            <a:ext cx="6728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X</a:t>
            </a:r>
            <a:r>
              <a:rPr kumimoji="1" lang="ko-KR" altLang="en-US" dirty="0"/>
              <a:t>표시는 에러가 발생했음을 나타낸다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3DF08300-55D5-104A-8BAF-DF40F44DE679}"/>
              </a:ext>
            </a:extLst>
          </p:cNvPr>
          <p:cNvCxnSpPr>
            <a:cxnSpLocks/>
          </p:cNvCxnSpPr>
          <p:nvPr/>
        </p:nvCxnSpPr>
        <p:spPr>
          <a:xfrm>
            <a:off x="6314536" y="3443543"/>
            <a:ext cx="638355" cy="71164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7310AB02-391F-8849-B4CB-FCF1A7E09A2A}"/>
              </a:ext>
            </a:extLst>
          </p:cNvPr>
          <p:cNvCxnSpPr>
            <a:cxnSpLocks/>
          </p:cNvCxnSpPr>
          <p:nvPr/>
        </p:nvCxnSpPr>
        <p:spPr>
          <a:xfrm flipV="1">
            <a:off x="6374921" y="3443543"/>
            <a:ext cx="500332" cy="71164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2A8ED29-C75D-3D49-8831-B9568F1F2CCB}"/>
              </a:ext>
            </a:extLst>
          </p:cNvPr>
          <p:cNvSpPr txBox="1"/>
          <p:nvPr/>
        </p:nvSpPr>
        <p:spPr>
          <a:xfrm>
            <a:off x="500332" y="4584062"/>
            <a:ext cx="6728604" cy="17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Observable</a:t>
            </a:r>
            <a:r>
              <a:rPr kumimoji="1" lang="ko-KR" altLang="en-US" dirty="0"/>
              <a:t>은 하나 또는 연속된 항목을 배출 한다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Error event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배출하면 </a:t>
            </a:r>
            <a:r>
              <a:rPr kumimoji="1" lang="en-US" altLang="ko-KR" dirty="0"/>
              <a:t>observable stream </a:t>
            </a:r>
            <a:r>
              <a:rPr kumimoji="1" lang="ko-KR" altLang="en-US" dirty="0"/>
              <a:t>을 종료한다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Completed event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배출하면 </a:t>
            </a:r>
            <a:r>
              <a:rPr kumimoji="1" lang="en-US" altLang="ko-KR" dirty="0"/>
              <a:t>observable stream </a:t>
            </a:r>
            <a:r>
              <a:rPr kumimoji="1" lang="ko-KR" altLang="en-US" dirty="0"/>
              <a:t>을 종료한다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한번 종료 된 </a:t>
            </a:r>
            <a:r>
              <a:rPr kumimoji="1" lang="en-US" altLang="ko-KR" dirty="0"/>
              <a:t>observable</a:t>
            </a:r>
            <a:r>
              <a:rPr kumimoji="1" lang="ko-KR" altLang="en-US" dirty="0"/>
              <a:t>은 더 이상 항목을 배출하지 않는다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2522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Observable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91E8E0-6F2F-F546-8AF6-231E267C2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19" y="2560247"/>
            <a:ext cx="4813300" cy="3238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D285D6-0407-E145-8F55-0365786FAF62}"/>
              </a:ext>
            </a:extLst>
          </p:cNvPr>
          <p:cNvSpPr txBox="1"/>
          <p:nvPr/>
        </p:nvSpPr>
        <p:spPr>
          <a:xfrm>
            <a:off x="5106838" y="3019244"/>
            <a:ext cx="40371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Event </a:t>
            </a:r>
            <a:r>
              <a:rPr kumimoji="1" lang="ko-KR" altLang="en-US" dirty="0"/>
              <a:t>는 </a:t>
            </a:r>
            <a:r>
              <a:rPr kumimoji="1" lang="en-US" altLang="ko-KR" dirty="0" err="1"/>
              <a:t>enum</a:t>
            </a:r>
            <a:r>
              <a:rPr kumimoji="1" lang="ko-KR" altLang="en-US" dirty="0" err="1"/>
              <a:t>으로</a:t>
            </a:r>
            <a:r>
              <a:rPr kumimoji="1" lang="en-US" altLang="ko-KR" dirty="0"/>
              <a:t> </a:t>
            </a:r>
            <a:r>
              <a:rPr kumimoji="1" lang="ko-KR" altLang="en-US" dirty="0"/>
              <a:t>정의 되어있음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.next 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Element </a:t>
            </a:r>
            <a:r>
              <a:rPr kumimoji="1" lang="ko-KR" altLang="en-US" dirty="0"/>
              <a:t>항목을 포함</a:t>
            </a:r>
            <a:endParaRPr kumimoji="1" lang="en-US" altLang="ko-KR" dirty="0"/>
          </a:p>
          <a:p>
            <a:r>
              <a:rPr kumimoji="1" lang="en-US" altLang="ko-KR" dirty="0"/>
              <a:t>.error</a:t>
            </a:r>
            <a:r>
              <a:rPr kumimoji="1" lang="ko-KR" altLang="en-US" dirty="0"/>
              <a:t>는 </a:t>
            </a:r>
            <a:r>
              <a:rPr kumimoji="1" lang="en-US" altLang="ko-KR" dirty="0" err="1"/>
              <a:t>Swift.Error</a:t>
            </a:r>
            <a:r>
              <a:rPr kumimoji="1" lang="ko-KR" altLang="en-US" dirty="0"/>
              <a:t> 항목을 포함</a:t>
            </a:r>
            <a:endParaRPr kumimoji="1" lang="en-US" altLang="ko-KR" dirty="0"/>
          </a:p>
          <a:p>
            <a:r>
              <a:rPr kumimoji="1" lang="en-US" altLang="ko-KR" dirty="0"/>
              <a:t>.completed </a:t>
            </a:r>
            <a:r>
              <a:rPr kumimoji="1" lang="ko-KR" altLang="en-US" dirty="0"/>
              <a:t>이벤트는 데이터 미포함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F1DF63-4D8E-D849-B84B-2FE189D666FE}"/>
              </a:ext>
            </a:extLst>
          </p:cNvPr>
          <p:cNvSpPr txBox="1"/>
          <p:nvPr/>
        </p:nvSpPr>
        <p:spPr>
          <a:xfrm>
            <a:off x="586596" y="1155940"/>
            <a:ext cx="5495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옵저버블</a:t>
            </a:r>
            <a:r>
              <a:rPr kumimoji="1" lang="ko-KR" altLang="en-US" dirty="0"/>
              <a:t> 이벤트의 소스코드</a:t>
            </a:r>
          </a:p>
        </p:txBody>
      </p:sp>
    </p:spTree>
    <p:extLst>
      <p:ext uri="{BB962C8B-B14F-4D97-AF65-F5344CB8AC3E}">
        <p14:creationId xmlns:p14="http://schemas.microsoft.com/office/powerpoint/2010/main" val="4009848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How to create observable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91925F-EED0-F14C-872A-C7C8C8B56E8B}"/>
              </a:ext>
            </a:extLst>
          </p:cNvPr>
          <p:cNvSpPr txBox="1"/>
          <p:nvPr/>
        </p:nvSpPr>
        <p:spPr>
          <a:xfrm>
            <a:off x="285689" y="3755597"/>
            <a:ext cx="82285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Rx</a:t>
            </a:r>
            <a:r>
              <a:rPr kumimoji="1" lang="ko-KR" altLang="en-US" dirty="0"/>
              <a:t>에서는 메서드를 </a:t>
            </a:r>
            <a:r>
              <a:rPr kumimoji="1" lang="en-US" altLang="ko-KR" dirty="0"/>
              <a:t>operator </a:t>
            </a:r>
            <a:r>
              <a:rPr kumimoji="1" lang="ko-KR" altLang="en-US" dirty="0"/>
              <a:t>라는 용어로 대체하여 부름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just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객체 하나 또는 객체 집합을 </a:t>
            </a:r>
            <a:r>
              <a:rPr kumimoji="1" lang="en-US" altLang="ko-KR" dirty="0"/>
              <a:t>Observable</a:t>
            </a:r>
            <a:r>
              <a:rPr kumimoji="1" lang="ko-KR" altLang="en-US" dirty="0"/>
              <a:t>로 변환</a:t>
            </a:r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56A688-475A-3A48-844D-32547599C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21" y="1144677"/>
            <a:ext cx="6464300" cy="24638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A85D475-945A-A64B-BACC-65B087C9D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" y="4679464"/>
            <a:ext cx="4145280" cy="194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87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4592</TotalTime>
  <Words>2066</Words>
  <Application>Microsoft Macintosh PowerPoint</Application>
  <PresentationFormat>화면 슬라이드 쇼(4:3)</PresentationFormat>
  <Paragraphs>399</Paragraphs>
  <Slides>56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4" baseType="lpstr">
      <vt:lpstr>맑은 고딕</vt:lpstr>
      <vt:lpstr>함초롬돋움</vt:lpstr>
      <vt:lpstr>Arial</vt:lpstr>
      <vt:lpstr>Calibri</vt:lpstr>
      <vt:lpstr>Calibri Light</vt:lpstr>
      <vt:lpstr>Source Sans Pro</vt:lpstr>
      <vt:lpstr>Wingdings</vt:lpstr>
      <vt:lpstr>Office 테마</vt:lpstr>
      <vt:lpstr>RxSwift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iOS 연구 스터디 과제 결과 보고서</dc:title>
  <dc:creator>정 영빈</dc:creator>
  <cp:lastModifiedBy>정 영빈</cp:lastModifiedBy>
  <cp:revision>89</cp:revision>
  <dcterms:created xsi:type="dcterms:W3CDTF">2019-01-24T01:25:30Z</dcterms:created>
  <dcterms:modified xsi:type="dcterms:W3CDTF">2019-03-22T06:17:33Z</dcterms:modified>
</cp:coreProperties>
</file>